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3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2"/>
  </p:notesMasterIdLst>
  <p:sldIdLst>
    <p:sldId id="391" r:id="rId2"/>
    <p:sldId id="373" r:id="rId3"/>
    <p:sldId id="376" r:id="rId4"/>
    <p:sldId id="374" r:id="rId5"/>
    <p:sldId id="364" r:id="rId6"/>
    <p:sldId id="378" r:id="rId7"/>
    <p:sldId id="377" r:id="rId8"/>
    <p:sldId id="379" r:id="rId9"/>
    <p:sldId id="382" r:id="rId10"/>
    <p:sldId id="383" r:id="rId11"/>
    <p:sldId id="366" r:id="rId12"/>
    <p:sldId id="390" r:id="rId13"/>
    <p:sldId id="345" r:id="rId14"/>
    <p:sldId id="353" r:id="rId15"/>
    <p:sldId id="367" r:id="rId16"/>
    <p:sldId id="380" r:id="rId17"/>
    <p:sldId id="395" r:id="rId18"/>
    <p:sldId id="389" r:id="rId19"/>
    <p:sldId id="385" r:id="rId20"/>
    <p:sldId id="393" r:id="rId21"/>
  </p:sldIdLst>
  <p:sldSz cx="9144000" cy="5143500" type="screen16x9"/>
  <p:notesSz cx="6858000" cy="9144000"/>
  <p:embeddedFontLst>
    <p:embeddedFont>
      <p:font typeface="华文细黑" panose="02010600040101010101" pitchFamily="2" charset="-122"/>
      <p:regular r:id="rId23"/>
    </p:embeddedFont>
    <p:embeddedFont>
      <p:font typeface="Mongolian Baiti" panose="03000500000000000000" pitchFamily="66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ns" panose="02010600030101010101" charset="0"/>
      <p:regular r:id="rId29"/>
      <p:bold r:id="rId30"/>
      <p:italic r:id="rId31"/>
      <p:boldItalic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方正正大黑简体" panose="02010600030101010101" charset="-122"/>
      <p:regular r:id="rId35"/>
    </p:embeddedFont>
    <p:embeddedFont>
      <p:font typeface="Impact" panose="020B0806030902050204" pitchFamily="34" charset="0"/>
      <p:regular r:id="rId36"/>
    </p:embeddedFont>
    <p:embeddedFont>
      <p:font typeface="Lao UI" panose="02010600030101010101" charset="0"/>
      <p:regular r:id="rId37"/>
      <p:bold r:id="rId38"/>
    </p:embeddedFont>
  </p:embeddedFontLst>
  <p:custDataLst>
    <p:tags r:id="rId39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0" autoAdjust="0"/>
    <p:restoredTop sz="99637" autoAdjust="0"/>
  </p:normalViewPr>
  <p:slideViewPr>
    <p:cSldViewPr snapToGrid="0">
      <p:cViewPr varScale="1">
        <p:scale>
          <a:sx n="116" d="100"/>
          <a:sy n="116" d="100"/>
        </p:scale>
        <p:origin x="52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3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3107-0A21-4975-BD4E-9E3FA1571653}" type="datetimeFigureOut">
              <a:rPr lang="zh-CN" altLang="en-US" smtClean="0"/>
              <a:pPr/>
              <a:t>2021-07-10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1D9C-74F3-4A50-80CE-FCA0A046984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540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615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EE90B-394B-4E42-98CF-7E8F6663057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074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913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EE90B-394B-4E42-98CF-7E8F6663057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219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EE90B-394B-4E42-98CF-7E8F6663057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219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EE90B-394B-4E42-98CF-7E8F6663057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40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064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EE90B-394B-4E42-98CF-7E8F6663057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895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141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918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EE90B-394B-4E42-98CF-7E8F6663057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54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642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61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64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EEE90B-394B-4E42-98CF-7E8F6663057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895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164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E8FEA-3AC9-4DE1-B0CA-FA2A2FC791B1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963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918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E8FEA-3AC9-4DE1-B0CA-FA2A2FC791B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934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7E8FEA-3AC9-4DE1-B0CA-FA2A2FC791B1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565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5" y="60620"/>
            <a:ext cx="9119048" cy="50229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6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DD16D-63B5-4F0E-9AE2-7A8064D55709}" type="datetimeFigureOut">
              <a:rPr lang="zh-CN" altLang="en-US" smtClean="0"/>
              <a:pPr/>
              <a:t>2021-07-10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7F21E-FE76-4E28-A5CE-5B9C9B887E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731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6" Type="http://schemas.openxmlformats.org/officeDocument/2006/relationships/image" Target="../media/image18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1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4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1.xml"/><Relationship Id="rId11" Type="http://schemas.openxmlformats.org/officeDocument/2006/relationships/image" Target="../media/image18.png"/><Relationship Id="rId5" Type="http://schemas.openxmlformats.org/officeDocument/2006/relationships/tags" Target="../tags/tag33.xml"/><Relationship Id="rId10" Type="http://schemas.openxmlformats.org/officeDocument/2006/relationships/image" Target="../media/image15.png"/><Relationship Id="rId4" Type="http://schemas.openxmlformats.org/officeDocument/2006/relationships/tags" Target="../tags/tag32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8.pn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6.png"/><Relationship Id="rId18" Type="http://schemas.openxmlformats.org/officeDocument/2006/relationships/image" Target="../media/image20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19.png"/><Relationship Id="rId2" Type="http://schemas.openxmlformats.org/officeDocument/2006/relationships/tags" Target="../tags/tag3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6.xml"/><Relationship Id="rId15" Type="http://schemas.openxmlformats.org/officeDocument/2006/relationships/image" Target="../media/image17.png"/><Relationship Id="rId10" Type="http://schemas.openxmlformats.org/officeDocument/2006/relationships/tags" Target="../tags/tag11.xml"/><Relationship Id="rId19" Type="http://schemas.openxmlformats.org/officeDocument/2006/relationships/image" Target="../media/image21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tags" Target="../tags/tag24.xml"/><Relationship Id="rId18" Type="http://schemas.openxmlformats.org/officeDocument/2006/relationships/image" Target="../media/image18.png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17" Type="http://schemas.openxmlformats.org/officeDocument/2006/relationships/image" Target="../media/image20.png"/><Relationship Id="rId2" Type="http://schemas.openxmlformats.org/officeDocument/2006/relationships/tags" Target="../tags/tag13.xml"/><Relationship Id="rId16" Type="http://schemas.openxmlformats.org/officeDocument/2006/relationships/image" Target="../media/image19.png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notesSlide" Target="../notesSlides/notesSlide8.xml"/><Relationship Id="rId10" Type="http://schemas.openxmlformats.org/officeDocument/2006/relationships/tags" Target="../tags/tag21.xml"/><Relationship Id="rId19" Type="http://schemas.openxmlformats.org/officeDocument/2006/relationships/image" Target="../media/image15.png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5" y="32541"/>
            <a:ext cx="9018411" cy="4967488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2407568" y="1849305"/>
            <a:ext cx="377587" cy="377587"/>
          </a:xfrm>
          <a:prstGeom prst="ellipse">
            <a:avLst/>
          </a:prstGeom>
          <a:solidFill>
            <a:srgbClr val="07B1EC">
              <a:alpha val="5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55223" y="2177358"/>
            <a:ext cx="232018" cy="232018"/>
          </a:xfrm>
          <a:prstGeom prst="ellipse">
            <a:avLst/>
          </a:prstGeom>
          <a:solidFill>
            <a:srgbClr val="FF9B02">
              <a:alpha val="3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430335" y="1476817"/>
            <a:ext cx="232018" cy="232018"/>
          </a:xfrm>
          <a:prstGeom prst="ellipse">
            <a:avLst/>
          </a:prstGeom>
          <a:solidFill>
            <a:srgbClr val="12BC44">
              <a:alpha val="6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361400" y="2177571"/>
            <a:ext cx="190757" cy="190757"/>
          </a:xfrm>
          <a:prstGeom prst="ellipse">
            <a:avLst/>
          </a:prstGeom>
          <a:solidFill>
            <a:srgbClr val="FF9B02">
              <a:alpha val="6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67191" y="2293367"/>
            <a:ext cx="288032" cy="288032"/>
          </a:xfrm>
          <a:prstGeom prst="ellipse">
            <a:avLst/>
          </a:prstGeom>
          <a:solidFill>
            <a:srgbClr val="12BC4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4" name="椭圆 13"/>
          <p:cNvSpPr/>
          <p:nvPr/>
        </p:nvSpPr>
        <p:spPr>
          <a:xfrm rot="13980000">
            <a:off x="5100429" y="2453194"/>
            <a:ext cx="153021" cy="153021"/>
          </a:xfrm>
          <a:prstGeom prst="ellipse">
            <a:avLst/>
          </a:prstGeom>
          <a:solidFill>
            <a:srgbClr val="EC3225">
              <a:alpha val="3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5" name="椭圆 14"/>
          <p:cNvSpPr/>
          <p:nvPr/>
        </p:nvSpPr>
        <p:spPr>
          <a:xfrm rot="13980000">
            <a:off x="3896567" y="1184170"/>
            <a:ext cx="292844" cy="292844"/>
          </a:xfrm>
          <a:prstGeom prst="ellipse">
            <a:avLst/>
          </a:prstGeom>
          <a:solidFill>
            <a:srgbClr val="EC3225">
              <a:alpha val="5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58327" y="2256408"/>
            <a:ext cx="144016" cy="144016"/>
          </a:xfrm>
          <a:prstGeom prst="ellipse">
            <a:avLst/>
          </a:prstGeom>
          <a:solidFill>
            <a:srgbClr val="FF9B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314325" y="1782629"/>
            <a:ext cx="188793" cy="188793"/>
          </a:xfrm>
          <a:prstGeom prst="ellipse">
            <a:avLst/>
          </a:prstGeom>
          <a:solidFill>
            <a:srgbClr val="FF9B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738124" y="1054789"/>
            <a:ext cx="190757" cy="190757"/>
          </a:xfrm>
          <a:prstGeom prst="ellipse">
            <a:avLst/>
          </a:prstGeom>
          <a:solidFill>
            <a:srgbClr val="FF9B02">
              <a:alpha val="6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151715" y="1156128"/>
            <a:ext cx="944544" cy="944544"/>
            <a:chOff x="709500" y="1705544"/>
            <a:chExt cx="944544" cy="944544"/>
          </a:xfrm>
        </p:grpSpPr>
        <p:grpSp>
          <p:nvGrpSpPr>
            <p:cNvPr id="20" name="组合 19"/>
            <p:cNvGrpSpPr/>
            <p:nvPr/>
          </p:nvGrpSpPr>
          <p:grpSpPr>
            <a:xfrm>
              <a:off x="709500" y="1705544"/>
              <a:ext cx="944544" cy="944544"/>
              <a:chOff x="1107176" y="2063474"/>
              <a:chExt cx="944544" cy="944544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183404" y="2139702"/>
                <a:ext cx="792088" cy="792088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107176" y="2063474"/>
                <a:ext cx="944544" cy="94454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4A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41842" y="1742324"/>
              <a:ext cx="9044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337">
                <a:defRPr/>
              </a:pPr>
              <a:r>
                <a:rPr lang="en-US" altLang="zh-CN" sz="4800" b="1" kern="0" dirty="0">
                  <a:solidFill>
                    <a:schemeClr val="bg1"/>
                  </a:solidFill>
                  <a:latin typeface="Calibri"/>
                  <a:ea typeface="宋体"/>
                </a:rPr>
                <a:t>AR</a:t>
              </a:r>
              <a:endParaRPr lang="zh-CN" altLang="en-US" sz="4800" b="1" kern="0" dirty="0">
                <a:solidFill>
                  <a:schemeClr val="bg1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057133" y="1585160"/>
            <a:ext cx="944544" cy="944544"/>
            <a:chOff x="1502320" y="2111446"/>
            <a:chExt cx="944544" cy="944544"/>
          </a:xfrm>
        </p:grpSpPr>
        <p:grpSp>
          <p:nvGrpSpPr>
            <p:cNvPr id="25" name="组合 24"/>
            <p:cNvGrpSpPr/>
            <p:nvPr/>
          </p:nvGrpSpPr>
          <p:grpSpPr>
            <a:xfrm>
              <a:off x="1502320" y="2111446"/>
              <a:ext cx="944544" cy="944544"/>
              <a:chOff x="1107176" y="2063474"/>
              <a:chExt cx="944544" cy="944544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1183404" y="2139702"/>
                <a:ext cx="792088" cy="792088"/>
              </a:xfrm>
              <a:prstGeom prst="ellipse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107176" y="2063474"/>
                <a:ext cx="944544" cy="94454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EC322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68755" y="2163274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337">
                <a:defRPr/>
              </a:pPr>
              <a:r>
                <a:rPr lang="zh-CN" altLang="en-US" sz="4800" b="1" kern="0" dirty="0">
                  <a:solidFill>
                    <a:schemeClr val="bg1"/>
                  </a:solidFill>
                  <a:latin typeface="Calibri"/>
                  <a:ea typeface="宋体"/>
                </a:rPr>
                <a:t>简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87364" y="1146551"/>
            <a:ext cx="944544" cy="944544"/>
            <a:chOff x="2308106" y="1705544"/>
            <a:chExt cx="944544" cy="944544"/>
          </a:xfrm>
        </p:grpSpPr>
        <p:grpSp>
          <p:nvGrpSpPr>
            <p:cNvPr id="30" name="组合 29"/>
            <p:cNvGrpSpPr/>
            <p:nvPr/>
          </p:nvGrpSpPr>
          <p:grpSpPr>
            <a:xfrm>
              <a:off x="2308106" y="1705544"/>
              <a:ext cx="944544" cy="944544"/>
              <a:chOff x="1107176" y="2063474"/>
              <a:chExt cx="944544" cy="944544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183404" y="2139702"/>
                <a:ext cx="792088" cy="792088"/>
              </a:xfrm>
              <a:prstGeom prst="ellipse">
                <a:avLst/>
              </a:prstGeom>
              <a:blipFill dpi="0"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107176" y="2063474"/>
                <a:ext cx="944544" cy="94454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369697" y="1761636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337">
                <a:defRPr/>
              </a:pPr>
              <a:r>
                <a:rPr lang="zh-CN" altLang="en-US" sz="4800" b="1" kern="0" dirty="0">
                  <a:solidFill>
                    <a:schemeClr val="bg1"/>
                  </a:solidFill>
                  <a:latin typeface="Calibri"/>
                  <a:ea typeface="宋体"/>
                </a:rPr>
                <a:t>创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008541" y="1647969"/>
            <a:ext cx="944544" cy="944544"/>
            <a:chOff x="3116682" y="2101588"/>
            <a:chExt cx="944544" cy="944544"/>
          </a:xfrm>
        </p:grpSpPr>
        <p:grpSp>
          <p:nvGrpSpPr>
            <p:cNvPr id="35" name="组合 34"/>
            <p:cNvGrpSpPr/>
            <p:nvPr/>
          </p:nvGrpSpPr>
          <p:grpSpPr>
            <a:xfrm>
              <a:off x="3116682" y="2101588"/>
              <a:ext cx="944544" cy="944544"/>
              <a:chOff x="1107176" y="2063474"/>
              <a:chExt cx="944544" cy="94454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183404" y="2139702"/>
                <a:ext cx="792088" cy="792088"/>
              </a:xfrm>
              <a:prstGeom prst="ellipse">
                <a:avLst/>
              </a:prstGeom>
              <a:blipFill dpi="0"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107176" y="2063474"/>
                <a:ext cx="944544" cy="94454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12BC4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184883" y="2130861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337">
                <a:defRPr/>
              </a:pPr>
              <a:r>
                <a:rPr lang="zh-CN" altLang="en-US" sz="4800" b="1" kern="0" dirty="0">
                  <a:solidFill>
                    <a:schemeClr val="bg1"/>
                  </a:solidFill>
                  <a:latin typeface="Calibri"/>
                  <a:ea typeface="宋体"/>
                </a:rPr>
                <a:t>家</a:t>
              </a:r>
            </a:p>
          </p:txBody>
        </p:sp>
      </p:grpSp>
      <p:sp>
        <p:nvSpPr>
          <p:cNvPr id="39" name="椭圆 38"/>
          <p:cNvSpPr/>
          <p:nvPr/>
        </p:nvSpPr>
        <p:spPr>
          <a:xfrm rot="13980000">
            <a:off x="5628093" y="1276185"/>
            <a:ext cx="153021" cy="153021"/>
          </a:xfrm>
          <a:prstGeom prst="ellipse">
            <a:avLst/>
          </a:prstGeom>
          <a:solidFill>
            <a:srgbClr val="EC3225">
              <a:alpha val="3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48344" y="3015575"/>
            <a:ext cx="42473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800" spc="16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让家因简创而美妙</a:t>
            </a:r>
            <a:endParaRPr lang="zh-CN" altLang="en-US" sz="3800" spc="160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1" name="TextBox 7"/>
          <p:cNvSpPr>
            <a:spLocks noChangeArrowheads="1"/>
          </p:cNvSpPr>
          <p:nvPr/>
        </p:nvSpPr>
        <p:spPr bwMode="auto">
          <a:xfrm>
            <a:off x="2599290" y="3888676"/>
            <a:ext cx="394542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816337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sym typeface="微软雅黑" pitchFamily="34" charset="-122"/>
              </a:rPr>
              <a:t>虚拟与现实相结合，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sym typeface="微软雅黑" pitchFamily="34" charset="-122"/>
              </a:rPr>
              <a:t>AR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sym typeface="微软雅黑" pitchFamily="34" charset="-122"/>
              </a:rPr>
              <a:t>简创家居让家变得更奇妙</a:t>
            </a:r>
          </a:p>
        </p:txBody>
      </p:sp>
      <p:sp>
        <p:nvSpPr>
          <p:cNvPr id="42" name="飞哥PPT眉头"/>
          <p:cNvSpPr>
            <a:spLocks noChangeShapeType="1"/>
          </p:cNvSpPr>
          <p:nvPr/>
        </p:nvSpPr>
        <p:spPr bwMode="auto">
          <a:xfrm>
            <a:off x="2412000" y="3719523"/>
            <a:ext cx="4320000" cy="0"/>
          </a:xfrm>
          <a:prstGeom prst="line">
            <a:avLst/>
          </a:prstGeom>
          <a:noFill/>
          <a:ln w="12700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9ED750D2-9F15-4F98-986B-1C860C7264A1}"/>
              </a:ext>
            </a:extLst>
          </p:cNvPr>
          <p:cNvGrpSpPr/>
          <p:nvPr/>
        </p:nvGrpSpPr>
        <p:grpSpPr>
          <a:xfrm>
            <a:off x="5915290" y="1135352"/>
            <a:ext cx="944544" cy="944544"/>
            <a:chOff x="1502320" y="2111446"/>
            <a:chExt cx="944544" cy="944544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B6947BA-199B-4B5C-88F2-4C94FF530BC0}"/>
                </a:ext>
              </a:extLst>
            </p:cNvPr>
            <p:cNvGrpSpPr/>
            <p:nvPr/>
          </p:nvGrpSpPr>
          <p:grpSpPr>
            <a:xfrm>
              <a:off x="1502320" y="2111446"/>
              <a:ext cx="944544" cy="944544"/>
              <a:chOff x="1107176" y="2063474"/>
              <a:chExt cx="944544" cy="944544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98B9E8C-66ED-4A15-A6E0-317BFAFDDD82}"/>
                  </a:ext>
                </a:extLst>
              </p:cNvPr>
              <p:cNvSpPr/>
              <p:nvPr/>
            </p:nvSpPr>
            <p:spPr>
              <a:xfrm>
                <a:off x="1183404" y="2139702"/>
                <a:ext cx="792088" cy="792088"/>
              </a:xfrm>
              <a:prstGeom prst="ellipse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839DE03A-4E05-4E54-9A82-0AA4722ACF5B}"/>
                  </a:ext>
                </a:extLst>
              </p:cNvPr>
              <p:cNvSpPr/>
              <p:nvPr/>
            </p:nvSpPr>
            <p:spPr>
              <a:xfrm>
                <a:off x="1107176" y="2063474"/>
                <a:ext cx="944544" cy="94454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EC322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46" name="TextBox 25">
              <a:extLst>
                <a:ext uri="{FF2B5EF4-FFF2-40B4-BE49-F238E27FC236}">
                  <a16:creationId xmlns:a16="http://schemas.microsoft.com/office/drawing/2014/main" id="{D99FAC0F-DBAE-4C54-A0E3-348BFAF82658}"/>
                </a:ext>
              </a:extLst>
            </p:cNvPr>
            <p:cNvSpPr txBox="1"/>
            <p:nvPr/>
          </p:nvSpPr>
          <p:spPr>
            <a:xfrm>
              <a:off x="1592098" y="2164275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337">
                <a:defRPr/>
              </a:pPr>
              <a:r>
                <a:rPr lang="zh-CN" altLang="en-US" sz="4800" b="1" kern="0" dirty="0">
                  <a:solidFill>
                    <a:schemeClr val="bg1"/>
                  </a:solidFill>
                  <a:latin typeface="Calibri"/>
                  <a:ea typeface="宋体"/>
                </a:rPr>
                <a:t>居</a:t>
              </a:r>
            </a:p>
          </p:txBody>
        </p:sp>
      </p:grpSp>
      <p:pic>
        <p:nvPicPr>
          <p:cNvPr id="2" name="媒体1">
            <a:hlinkClick r:id="" action="ppaction://media"/>
            <a:extLst>
              <a:ext uri="{FF2B5EF4-FFF2-40B4-BE49-F238E27FC236}">
                <a16:creationId xmlns:a16="http://schemas.microsoft.com/office/drawing/2014/main" id="{B70F77FD-7497-4417-A6A9-378C3D866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3698" y="-487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419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00"/>
                            </p:stCondLst>
                            <p:childTnLst>
                              <p:par>
                                <p:cTn id="73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425"/>
                            </p:stCondLst>
                            <p:childTnLst>
                              <p:par>
                                <p:cTn id="8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925"/>
                            </p:stCondLst>
                            <p:childTnLst>
                              <p:par>
                                <p:cTn id="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1951" numSld="99" showWhenStopped="0">
                <p:cTn id="9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 animBg="1"/>
      <p:bldP spid="40" grpId="0"/>
      <p:bldP spid="41" grpId="0"/>
      <p:bldP spid="42" grpId="0" animBg="1"/>
    </p:bldLst>
  </p:timing>
  <p:extLst mod="1">
    <p:ext uri="{E180D4A7-C9FB-4DFB-919C-405C955672EB}">
      <p14:showEvtLst xmlns:p14="http://schemas.microsoft.com/office/powerpoint/2010/main">
        <p14:playEvt time="0" objId="7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67592" y="928551"/>
            <a:ext cx="2967025" cy="2093016"/>
            <a:chOff x="67592" y="928551"/>
            <a:chExt cx="2967025" cy="2093016"/>
          </a:xfrm>
        </p:grpSpPr>
        <p:sp>
          <p:nvSpPr>
            <p:cNvPr id="2" name="Rectangle 88"/>
            <p:cNvSpPr/>
            <p:nvPr/>
          </p:nvSpPr>
          <p:spPr>
            <a:xfrm>
              <a:off x="67592" y="1495828"/>
              <a:ext cx="2967025" cy="15257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</a:rPr>
                <a:t>避免线下消费带来的麻烦问题避免线下消费带来的麻烦问题，可以根据自己的喜好随时组搭并节省费用</a:t>
              </a:r>
              <a:endParaRPr lang="en-US" altLang="zh-CN" sz="16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3" name="Rectangle 89"/>
            <p:cNvSpPr/>
            <p:nvPr/>
          </p:nvSpPr>
          <p:spPr>
            <a:xfrm>
              <a:off x="657557" y="928551"/>
              <a:ext cx="2264384" cy="5803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1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好处</a:t>
              </a:r>
              <a:endParaRPr lang="en-US" sz="2400" dirty="0">
                <a:solidFill>
                  <a:schemeClr val="accent1"/>
                </a:solidFill>
                <a:latin typeface="Lao UI" panose="020B0502040204020203" pitchFamily="34" charset="0"/>
                <a:ea typeface="Open Sans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32321" y="2375131"/>
            <a:ext cx="3188398" cy="2541507"/>
            <a:chOff x="-113975" y="2484428"/>
            <a:chExt cx="3188398" cy="2541507"/>
          </a:xfrm>
        </p:grpSpPr>
        <p:sp>
          <p:nvSpPr>
            <p:cNvPr id="4" name="Rectangle 90"/>
            <p:cNvSpPr/>
            <p:nvPr/>
          </p:nvSpPr>
          <p:spPr>
            <a:xfrm>
              <a:off x="-113975" y="3130864"/>
              <a:ext cx="3188398" cy="18950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</a:rPr>
                <a:t>目前市面上的同类产品有“试家”“打扮家”等，这些产品在功能等各方面与我们的产品极其相似，又因为这些产品已经开发出来了，具有一定的用户基础。</a:t>
              </a:r>
              <a:endParaRPr lang="en-US" altLang="zh-CN" sz="16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5" name="Rectangle 91"/>
            <p:cNvSpPr/>
            <p:nvPr/>
          </p:nvSpPr>
          <p:spPr>
            <a:xfrm>
              <a:off x="810039" y="2484428"/>
              <a:ext cx="2264384" cy="5803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6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市面威胁</a:t>
              </a:r>
              <a:endParaRPr lang="en-US" sz="2400" dirty="0">
                <a:solidFill>
                  <a:schemeClr val="accent6"/>
                </a:solidFill>
                <a:latin typeface="Lao UI" panose="020B0502040204020203" pitchFamily="34" charset="0"/>
                <a:ea typeface="Open Sans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175983" y="860252"/>
            <a:ext cx="2355468" cy="1433511"/>
            <a:chOff x="6103735" y="3348028"/>
            <a:chExt cx="2355468" cy="1433511"/>
          </a:xfrm>
        </p:grpSpPr>
        <p:sp>
          <p:nvSpPr>
            <p:cNvPr id="6" name="Rectangle 92"/>
            <p:cNvSpPr/>
            <p:nvPr/>
          </p:nvSpPr>
          <p:spPr>
            <a:xfrm>
              <a:off x="6173187" y="3994464"/>
              <a:ext cx="2286016" cy="787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</a:rPr>
                <a:t>1.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</a:rPr>
                <a:t>产品的推广与宣传</a:t>
              </a:r>
              <a:endParaRPr lang="en-US" altLang="zh-CN" sz="16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itchFamily="34" charset="-122"/>
                </a:rPr>
                <a:t>2.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</a:rPr>
                <a:t>产品的运营与维护</a:t>
              </a:r>
              <a:endParaRPr lang="en-US" altLang="zh-CN" sz="16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7" name="Rectangle 93"/>
            <p:cNvSpPr/>
            <p:nvPr/>
          </p:nvSpPr>
          <p:spPr>
            <a:xfrm>
              <a:off x="6103735" y="3348028"/>
              <a:ext cx="2286016" cy="5803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5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产品风险</a:t>
              </a:r>
              <a:endParaRPr lang="en-US" sz="2400" dirty="0">
                <a:solidFill>
                  <a:schemeClr val="accent5"/>
                </a:solidFill>
                <a:latin typeface="Lao UI" panose="020B0502040204020203" pitchFamily="34" charset="0"/>
                <a:ea typeface="Open Sans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18415" y="2835966"/>
            <a:ext cx="3054849" cy="1819055"/>
            <a:chOff x="6132977" y="710989"/>
            <a:chExt cx="3054849" cy="1819055"/>
          </a:xfrm>
        </p:grpSpPr>
        <p:sp>
          <p:nvSpPr>
            <p:cNvPr id="8" name="Rectangle 94"/>
            <p:cNvSpPr/>
            <p:nvPr/>
          </p:nvSpPr>
          <p:spPr>
            <a:xfrm>
              <a:off x="6132977" y="1240139"/>
              <a:ext cx="3054849" cy="1289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itchFamily="34" charset="-122"/>
                </a:rPr>
                <a:t>（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itchFamily="34" charset="-122"/>
                </a:rPr>
                <a:t>1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itchFamily="34" charset="-122"/>
                </a:rPr>
                <a:t>）硬件发展速度过慢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itchFamily="34" charset="-122"/>
                </a:rPr>
                <a:t>（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itchFamily="34" charset="-122"/>
                </a:rPr>
                <a:t>2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itchFamily="34" charset="-122"/>
                </a:rPr>
                <a:t>）还未市场竞争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微软雅黑" pitchFamily="34" charset="-122"/>
                </a:rPr>
                <a:t>（</a:t>
              </a:r>
              <a:r>
                <a:rPr lang="en-US" altLang="zh-CN" sz="1800" dirty="0">
                  <a:solidFill>
                    <a:schemeClr val="bg1"/>
                  </a:solidFill>
                  <a:latin typeface="微软雅黑" pitchFamily="34" charset="-122"/>
                </a:rPr>
                <a:t>3</a:t>
              </a:r>
              <a:r>
                <a:rPr lang="zh-CN" altLang="en-US" sz="1800" dirty="0">
                  <a:solidFill>
                    <a:schemeClr val="bg1"/>
                  </a:solidFill>
                  <a:latin typeface="微软雅黑" pitchFamily="34" charset="-122"/>
                </a:rPr>
                <a:t>）项目收益波动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itchFamily="34" charset="-122"/>
                </a:rPr>
                <a:t>风险</a:t>
              </a:r>
            </a:p>
          </p:txBody>
        </p:sp>
        <p:sp>
          <p:nvSpPr>
            <p:cNvPr id="9" name="Rectangle 95"/>
            <p:cNvSpPr/>
            <p:nvPr/>
          </p:nvSpPr>
          <p:spPr>
            <a:xfrm>
              <a:off x="6451294" y="710989"/>
              <a:ext cx="2286016" cy="5803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accent2"/>
                  </a:solidFill>
                  <a:latin typeface="Lao UI" panose="020B0502040204020203" pitchFamily="34" charset="0"/>
                  <a:ea typeface="Open Sans" pitchFamily="34" charset="0"/>
                  <a:cs typeface="Lao UI" panose="020B0502040204020203" pitchFamily="34" charset="0"/>
                </a:rPr>
                <a:t>不足</a:t>
              </a:r>
              <a:endParaRPr lang="en-US" sz="2400" dirty="0">
                <a:solidFill>
                  <a:schemeClr val="accent2"/>
                </a:solidFill>
                <a:latin typeface="Lao UI" panose="020B0502040204020203" pitchFamily="34" charset="0"/>
                <a:ea typeface="Open Sans" pitchFamily="34" charset="0"/>
                <a:cs typeface="Lao UI" panose="020B0502040204020203" pitchFamily="34" charset="0"/>
              </a:endParaRPr>
            </a:p>
          </p:txBody>
        </p:sp>
      </p:grpSp>
      <p:sp>
        <p:nvSpPr>
          <p:cNvPr id="16" name="十字箭头 15"/>
          <p:cNvSpPr/>
          <p:nvPr/>
        </p:nvSpPr>
        <p:spPr>
          <a:xfrm>
            <a:off x="3121133" y="1500180"/>
            <a:ext cx="3054850" cy="3054850"/>
          </a:xfrm>
          <a:prstGeom prst="quadArrow">
            <a:avLst>
              <a:gd name="adj1" fmla="val 2000"/>
              <a:gd name="adj2" fmla="val 4000"/>
              <a:gd name="adj3" fmla="val 5000"/>
            </a:avLst>
          </a:prstGeom>
          <a:solidFill>
            <a:schemeClr val="bg1">
              <a:lumMod val="9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" name="组合 9"/>
          <p:cNvGrpSpPr/>
          <p:nvPr/>
        </p:nvGrpSpPr>
        <p:grpSpPr>
          <a:xfrm>
            <a:off x="3319699" y="1632044"/>
            <a:ext cx="1221940" cy="1323439"/>
            <a:chOff x="3319699" y="1632044"/>
            <a:chExt cx="1221940" cy="1323439"/>
          </a:xfrm>
        </p:grpSpPr>
        <p:sp>
          <p:nvSpPr>
            <p:cNvPr id="17" name="任意多边形 16"/>
            <p:cNvSpPr/>
            <p:nvPr/>
          </p:nvSpPr>
          <p:spPr>
            <a:xfrm>
              <a:off x="3319699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11" name="Rectangle 17"/>
            <p:cNvSpPr/>
            <p:nvPr/>
          </p:nvSpPr>
          <p:spPr>
            <a:xfrm>
              <a:off x="3428992" y="1632044"/>
              <a:ext cx="928694" cy="132343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优势</a:t>
              </a:r>
              <a:endParaRPr lang="en-US" sz="40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755478" y="1632044"/>
            <a:ext cx="1221940" cy="1323439"/>
            <a:chOff x="4755478" y="1632044"/>
            <a:chExt cx="1221940" cy="1323439"/>
          </a:xfrm>
        </p:grpSpPr>
        <p:sp>
          <p:nvSpPr>
            <p:cNvPr id="18" name="任意多边形 17"/>
            <p:cNvSpPr/>
            <p:nvPr/>
          </p:nvSpPr>
          <p:spPr>
            <a:xfrm>
              <a:off x="4755478" y="1698745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12" name="Rectangle 18"/>
            <p:cNvSpPr/>
            <p:nvPr/>
          </p:nvSpPr>
          <p:spPr>
            <a:xfrm>
              <a:off x="4929190" y="1632044"/>
              <a:ext cx="928694" cy="132343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风险</a:t>
              </a:r>
              <a:endParaRPr lang="en-US" sz="40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319699" y="2999249"/>
            <a:ext cx="1221940" cy="1446550"/>
            <a:chOff x="3319699" y="2999249"/>
            <a:chExt cx="1221940" cy="1446550"/>
          </a:xfrm>
        </p:grpSpPr>
        <p:sp>
          <p:nvSpPr>
            <p:cNvPr id="19" name="任意多边形 18"/>
            <p:cNvSpPr/>
            <p:nvPr/>
          </p:nvSpPr>
          <p:spPr>
            <a:xfrm>
              <a:off x="3319699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13" name="Rectangle 19"/>
            <p:cNvSpPr/>
            <p:nvPr/>
          </p:nvSpPr>
          <p:spPr>
            <a:xfrm>
              <a:off x="3428992" y="2999249"/>
              <a:ext cx="928694" cy="144655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劣势</a:t>
              </a:r>
              <a:endParaRPr lang="en-US" sz="44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755478" y="3087347"/>
            <a:ext cx="1221940" cy="1323439"/>
            <a:chOff x="4755478" y="3087347"/>
            <a:chExt cx="1221940" cy="1323439"/>
          </a:xfrm>
        </p:grpSpPr>
        <p:sp>
          <p:nvSpPr>
            <p:cNvPr id="20" name="任意多边形 19"/>
            <p:cNvSpPr/>
            <p:nvPr/>
          </p:nvSpPr>
          <p:spPr>
            <a:xfrm>
              <a:off x="4755478" y="3134524"/>
              <a:ext cx="1221940" cy="1221940"/>
            </a:xfrm>
            <a:custGeom>
              <a:avLst/>
              <a:gdLst>
                <a:gd name="connsiteX0" fmla="*/ 0 w 1221940"/>
                <a:gd name="connsiteY0" fmla="*/ 0 h 1221940"/>
                <a:gd name="connsiteX1" fmla="*/ 1221940 w 1221940"/>
                <a:gd name="connsiteY1" fmla="*/ 0 h 1221940"/>
                <a:gd name="connsiteX2" fmla="*/ 1221940 w 1221940"/>
                <a:gd name="connsiteY2" fmla="*/ 1221940 h 1221940"/>
                <a:gd name="connsiteX3" fmla="*/ 0 w 1221940"/>
                <a:gd name="connsiteY3" fmla="*/ 1221940 h 1221940"/>
                <a:gd name="connsiteX4" fmla="*/ 0 w 1221940"/>
                <a:gd name="connsiteY4" fmla="*/ 0 h 1221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940" h="1221940">
                  <a:moveTo>
                    <a:pt x="0" y="0"/>
                  </a:moveTo>
                  <a:lnTo>
                    <a:pt x="1221940" y="0"/>
                  </a:lnTo>
                  <a:lnTo>
                    <a:pt x="1221940" y="1221940"/>
                  </a:lnTo>
                  <a:lnTo>
                    <a:pt x="0" y="122194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/>
                <a:t> </a:t>
              </a:r>
            </a:p>
          </p:txBody>
        </p:sp>
        <p:sp>
          <p:nvSpPr>
            <p:cNvPr id="14" name="Rectangle 20"/>
            <p:cNvSpPr/>
            <p:nvPr/>
          </p:nvSpPr>
          <p:spPr>
            <a:xfrm>
              <a:off x="4929190" y="3087347"/>
              <a:ext cx="928694" cy="132343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latin typeface="Open Sans" pitchFamily="34" charset="0"/>
                  <a:ea typeface="Open Sans" pitchFamily="34" charset="0"/>
                  <a:cs typeface="Open Sans" pitchFamily="34" charset="0"/>
                </a:rPr>
                <a:t>威胁</a:t>
              </a:r>
              <a:endParaRPr lang="en-US" sz="4000" dirty="0">
                <a:solidFill>
                  <a:schemeClr val="bg1"/>
                </a:solidFill>
                <a:latin typeface="Open Sans" pitchFamily="34" charset="0"/>
                <a:ea typeface="Open Sans" pitchFamily="34" charset="0"/>
                <a:cs typeface="Open Sans" pitchFamily="34" charset="0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76896" y="203157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市场分析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45056" y="15699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80552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2885675" y="1791817"/>
            <a:ext cx="39212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9pPr>
          </a:lstStyle>
          <a:p>
            <a:pPr eaLnBrk="1" hangingPunct="1"/>
            <a:r>
              <a:rPr lang="zh-CN" altLang="en-US" sz="6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  <a:ea typeface="+mn-ea"/>
              </a:rPr>
              <a:t>目标用户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98953" y="2899813"/>
            <a:ext cx="8485027" cy="195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相比传统的电脑、手机，增强现实技术（</a:t>
            </a:r>
            <a:r>
              <a:rPr lang="en-US" altLang="zh-CN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AR</a:t>
            </a:r>
            <a:r>
              <a:rPr lang="zh-CN" altLang="en-US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） 将 </a:t>
            </a:r>
            <a:r>
              <a:rPr lang="en-US" altLang="zh-CN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2D </a:t>
            </a:r>
            <a:r>
              <a:rPr lang="zh-CN" altLang="en-US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或 </a:t>
            </a:r>
            <a:r>
              <a:rPr lang="en-US" altLang="zh-CN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3D </a:t>
            </a:r>
            <a:r>
              <a:rPr lang="zh-CN" altLang="en-US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信息叠加到现实世界和环境中，革新了信息传递方式。</a:t>
            </a:r>
            <a:endParaRPr lang="en-US" altLang="zh-CN" sz="32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+mn-ea"/>
            </a:endParaRPr>
          </a:p>
        </p:txBody>
      </p:sp>
      <p:sp>
        <p:nvSpPr>
          <p:cNvPr id="6" name="文本框 16"/>
          <p:cNvSpPr txBox="1"/>
          <p:nvPr/>
        </p:nvSpPr>
        <p:spPr bwMode="auto">
          <a:xfrm>
            <a:off x="3878541" y="558575"/>
            <a:ext cx="1386918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cs typeface="Mongolian Baiti" panose="03000500000000000000" pitchFamily="66" charset="0"/>
              </a:rPr>
              <a:t>03</a:t>
            </a:r>
            <a:endParaRPr lang="zh-CN" altLang="en-US" sz="8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52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708448" y="20315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目标用户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45056" y="15699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3059834" y="1491631"/>
            <a:ext cx="2916323" cy="291632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3125864" y="1557769"/>
            <a:ext cx="2783847" cy="2783844"/>
            <a:chOff x="3047429" y="1323744"/>
            <a:chExt cx="2783847" cy="2783844"/>
          </a:xfrm>
          <a:effectLst/>
        </p:grpSpPr>
        <p:sp>
          <p:nvSpPr>
            <p:cNvPr id="55" name="椭圆 11"/>
            <p:cNvSpPr/>
            <p:nvPr/>
          </p:nvSpPr>
          <p:spPr>
            <a:xfrm rot="2700000">
              <a:off x="3862480" y="1323962"/>
              <a:ext cx="1153402" cy="1152965"/>
            </a:xfrm>
            <a:custGeom>
              <a:avLst/>
              <a:gdLst/>
              <a:ahLst/>
              <a:cxnLst/>
              <a:rect l="l" t="t" r="r" b="b"/>
              <a:pathLst>
                <a:path w="1153402" h="1152965">
                  <a:moveTo>
                    <a:pt x="746531" y="0"/>
                  </a:moveTo>
                  <a:cubicBezTo>
                    <a:pt x="779296" y="194851"/>
                    <a:pt x="949063" y="342875"/>
                    <a:pt x="1153402" y="342875"/>
                  </a:cubicBezTo>
                  <a:lnTo>
                    <a:pt x="1153402" y="1152965"/>
                  </a:lnTo>
                  <a:lnTo>
                    <a:pt x="343312" y="1152965"/>
                  </a:lnTo>
                  <a:cubicBezTo>
                    <a:pt x="343312" y="948474"/>
                    <a:pt x="195069" y="778607"/>
                    <a:pt x="0" y="746050"/>
                  </a:cubicBezTo>
                  <a:cubicBezTo>
                    <a:pt x="121924" y="397390"/>
                    <a:pt x="397695" y="121245"/>
                    <a:pt x="746531" y="0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椭圆 11"/>
            <p:cNvSpPr/>
            <p:nvPr/>
          </p:nvSpPr>
          <p:spPr>
            <a:xfrm rot="2700000" flipH="1">
              <a:off x="4678356" y="2138826"/>
              <a:ext cx="1152437" cy="1153402"/>
            </a:xfrm>
            <a:custGeom>
              <a:avLst/>
              <a:gdLst/>
              <a:ahLst/>
              <a:cxnLst/>
              <a:rect l="l" t="t" r="r" b="b"/>
              <a:pathLst>
                <a:path w="1152437" h="1153402">
                  <a:moveTo>
                    <a:pt x="745522" y="0"/>
                  </a:moveTo>
                  <a:cubicBezTo>
                    <a:pt x="397295" y="121773"/>
                    <a:pt x="121402" y="397011"/>
                    <a:pt x="0" y="745261"/>
                  </a:cubicBezTo>
                  <a:cubicBezTo>
                    <a:pt x="201063" y="772062"/>
                    <a:pt x="355477" y="944700"/>
                    <a:pt x="355477" y="1153402"/>
                  </a:cubicBezTo>
                  <a:lnTo>
                    <a:pt x="1152437" y="1153402"/>
                  </a:lnTo>
                  <a:lnTo>
                    <a:pt x="1152437" y="343312"/>
                  </a:lnTo>
                  <a:cubicBezTo>
                    <a:pt x="947947" y="343312"/>
                    <a:pt x="778080" y="195069"/>
                    <a:pt x="745522" y="0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椭圆 11"/>
            <p:cNvSpPr/>
            <p:nvPr/>
          </p:nvSpPr>
          <p:spPr>
            <a:xfrm rot="2700000" flipV="1">
              <a:off x="3047211" y="2139230"/>
              <a:ext cx="1153402" cy="1152966"/>
            </a:xfrm>
            <a:custGeom>
              <a:avLst/>
              <a:gdLst/>
              <a:ahLst/>
              <a:cxnLst/>
              <a:rect l="l" t="t" r="r" b="b"/>
              <a:pathLst>
                <a:path w="1153402" h="1152966">
                  <a:moveTo>
                    <a:pt x="343312" y="1152966"/>
                  </a:moveTo>
                  <a:lnTo>
                    <a:pt x="1153402" y="1152966"/>
                  </a:lnTo>
                  <a:lnTo>
                    <a:pt x="1153402" y="342876"/>
                  </a:lnTo>
                  <a:cubicBezTo>
                    <a:pt x="949063" y="342876"/>
                    <a:pt x="779296" y="194851"/>
                    <a:pt x="746532" y="0"/>
                  </a:cubicBezTo>
                  <a:cubicBezTo>
                    <a:pt x="397696" y="121245"/>
                    <a:pt x="121924" y="397391"/>
                    <a:pt x="0" y="746051"/>
                  </a:cubicBezTo>
                  <a:cubicBezTo>
                    <a:pt x="195069" y="778608"/>
                    <a:pt x="343312" y="948475"/>
                    <a:pt x="343312" y="1152966"/>
                  </a:cubicBez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椭圆 11"/>
            <p:cNvSpPr/>
            <p:nvPr/>
          </p:nvSpPr>
          <p:spPr>
            <a:xfrm rot="2700000" flipH="1" flipV="1">
              <a:off x="3862864" y="2954647"/>
              <a:ext cx="1152934" cy="1152947"/>
            </a:xfrm>
            <a:custGeom>
              <a:avLst/>
              <a:gdLst/>
              <a:ahLst/>
              <a:cxnLst/>
              <a:rect l="l" t="t" r="r" b="b"/>
              <a:pathLst>
                <a:path w="1152934" h="1152947">
                  <a:moveTo>
                    <a:pt x="1152934" y="1152947"/>
                  </a:moveTo>
                  <a:lnTo>
                    <a:pt x="355974" y="1152947"/>
                  </a:lnTo>
                  <a:lnTo>
                    <a:pt x="355974" y="1152946"/>
                  </a:lnTo>
                  <a:cubicBezTo>
                    <a:pt x="355974" y="944071"/>
                    <a:pt x="201306" y="771320"/>
                    <a:pt x="0" y="744754"/>
                  </a:cubicBezTo>
                  <a:cubicBezTo>
                    <a:pt x="122138" y="396697"/>
                    <a:pt x="397654" y="121079"/>
                    <a:pt x="746064" y="0"/>
                  </a:cubicBezTo>
                  <a:cubicBezTo>
                    <a:pt x="778837" y="194842"/>
                    <a:pt x="948600" y="342857"/>
                    <a:pt x="1152933" y="342857"/>
                  </a:cubicBezTo>
                  <a:cubicBezTo>
                    <a:pt x="1152934" y="342857"/>
                    <a:pt x="1152934" y="342857"/>
                    <a:pt x="1152934" y="342857"/>
                  </a:cubicBez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lIns="0" tIns="0" rIns="0" bIns="0" anchor="ctr"/>
            <a:lstStyle/>
            <a:p>
              <a:pPr algn="ctr">
                <a:spcAft>
                  <a:spcPts val="600"/>
                </a:spcAft>
              </a:pPr>
              <a:endPara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标题层"/>
          <p:cNvSpPr txBox="1"/>
          <p:nvPr/>
        </p:nvSpPr>
        <p:spPr bwMode="auto">
          <a:xfrm>
            <a:off x="3393654" y="1872859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01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2" name="标题层"/>
          <p:cNvSpPr txBox="1"/>
          <p:nvPr/>
        </p:nvSpPr>
        <p:spPr bwMode="auto">
          <a:xfrm>
            <a:off x="5024150" y="1872859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02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3" name="标题层"/>
          <p:cNvSpPr txBox="1"/>
          <p:nvPr/>
        </p:nvSpPr>
        <p:spPr bwMode="auto">
          <a:xfrm>
            <a:off x="5024150" y="3503180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03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64" name="标题层"/>
          <p:cNvSpPr txBox="1"/>
          <p:nvPr/>
        </p:nvSpPr>
        <p:spPr bwMode="auto">
          <a:xfrm>
            <a:off x="3393654" y="3503180"/>
            <a:ext cx="617718" cy="523220"/>
          </a:xfrm>
          <a:prstGeom prst="rect">
            <a:avLst/>
          </a:prstGeom>
          <a:noFill/>
          <a:effectLst>
            <a:outerShdw blurRad="12700" dist="12700" dir="438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  <a:cs typeface="Arial" panose="020B0604020202020204" pitchFamily="34" charset="0"/>
              </a:rPr>
              <a:t>04</a:t>
            </a:r>
            <a:endParaRPr lang="zh-CN" altLang="en-US" sz="2800" kern="0" dirty="0">
              <a:solidFill>
                <a:schemeClr val="bg1"/>
              </a:solidFill>
              <a:latin typeface="Impact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cxnSp>
        <p:nvCxnSpPr>
          <p:cNvPr id="65" name="直接连接符 64"/>
          <p:cNvCxnSpPr/>
          <p:nvPr/>
        </p:nvCxnSpPr>
        <p:spPr>
          <a:xfrm>
            <a:off x="2771801" y="2169929"/>
            <a:ext cx="621393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66" name="矩形 65"/>
          <p:cNvSpPr/>
          <p:nvPr/>
        </p:nvSpPr>
        <p:spPr>
          <a:xfrm>
            <a:off x="213707" y="2082791"/>
            <a:ext cx="3090632" cy="268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不知家具的具体尺寸</a:t>
            </a:r>
          </a:p>
        </p:txBody>
      </p:sp>
      <p:cxnSp>
        <p:nvCxnSpPr>
          <p:cNvPr id="67" name="直接连接符 66"/>
          <p:cNvCxnSpPr/>
          <p:nvPr/>
        </p:nvCxnSpPr>
        <p:spPr>
          <a:xfrm>
            <a:off x="5641870" y="2169929"/>
            <a:ext cx="621393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68" name="矩形 67"/>
          <p:cNvSpPr/>
          <p:nvPr/>
        </p:nvSpPr>
        <p:spPr>
          <a:xfrm>
            <a:off x="6482535" y="2082791"/>
            <a:ext cx="2016018" cy="268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没时间和精力</a:t>
            </a:r>
          </a:p>
        </p:txBody>
      </p:sp>
      <p:cxnSp>
        <p:nvCxnSpPr>
          <p:cNvPr id="69" name="直接连接符 68"/>
          <p:cNvCxnSpPr/>
          <p:nvPr/>
        </p:nvCxnSpPr>
        <p:spPr>
          <a:xfrm>
            <a:off x="5641870" y="3737271"/>
            <a:ext cx="621393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70" name="矩形 69"/>
          <p:cNvSpPr/>
          <p:nvPr/>
        </p:nvSpPr>
        <p:spPr>
          <a:xfrm>
            <a:off x="6482535" y="3602875"/>
            <a:ext cx="2579425" cy="268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面临家居价格问题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2771801" y="3737271"/>
            <a:ext cx="621393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72" name="矩形 71"/>
          <p:cNvSpPr/>
          <p:nvPr/>
        </p:nvSpPr>
        <p:spPr>
          <a:xfrm>
            <a:off x="192375" y="3630394"/>
            <a:ext cx="2558141" cy="268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不懂搭配家具的产品</a:t>
            </a:r>
          </a:p>
        </p:txBody>
      </p:sp>
    </p:spTree>
    <p:extLst>
      <p:ext uri="{BB962C8B-B14F-4D97-AF65-F5344CB8AC3E}">
        <p14:creationId xmlns:p14="http://schemas.microsoft.com/office/powerpoint/2010/main" val="1161820221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3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66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67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75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76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84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85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 p14:presetBounceEnd="5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667">
                                          <p:cBhvr additive="base">
                                            <p:cTn id="93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667">
                                          <p:cBhvr additive="base">
                                            <p:cTn id="94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/>
          <p:bldP spid="58" grpId="0"/>
          <p:bldP spid="49" grpId="0" animBg="1"/>
          <p:bldP spid="61" grpId="0"/>
          <p:bldP spid="61" grpId="1"/>
          <p:bldP spid="62" grpId="0"/>
          <p:bldP spid="62" grpId="1"/>
          <p:bldP spid="63" grpId="0"/>
          <p:bldP spid="63" grpId="1"/>
          <p:bldP spid="64" grpId="0"/>
          <p:bldP spid="64" grpId="1"/>
          <p:bldP spid="66" grpId="0"/>
          <p:bldP spid="68" grpId="0"/>
          <p:bldP spid="70" grpId="0"/>
          <p:bldP spid="7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11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11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11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6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2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61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450"/>
                                </p:stCondLst>
                                <p:childTnLst>
                                  <p:par>
                                    <p:cTn id="3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2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00" fill="hold"/>
                                            <p:tgtEl>
                                              <p:spTgt spid="62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4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2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2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0" dur="10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150"/>
                                </p:stCondLst>
                                <p:childTnLst>
                                  <p:par>
                                    <p:cTn id="52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2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2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6" presetClass="emph" presetSubtype="0" autoRev="1" fill="hold" grpId="1" nodeType="withEffect">
                                      <p:stCondLst>
                                        <p:cond delay="150"/>
                                      </p:stCondLst>
                                      <p:childTnLst>
                                        <p:animScale>
                                          <p:cBhvr>
                                            <p:cTn id="58" dur="10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30000" y="13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2" dur="3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6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3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7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3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3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3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300"/>
                                </p:stCondLst>
                                <p:childTnLst>
                                  <p:par>
                                    <p:cTn id="87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91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7" grpId="0"/>
          <p:bldP spid="58" grpId="0"/>
          <p:bldP spid="49" grpId="0" animBg="1"/>
          <p:bldP spid="61" grpId="0"/>
          <p:bldP spid="61" grpId="1"/>
          <p:bldP spid="62" grpId="0"/>
          <p:bldP spid="62" grpId="1"/>
          <p:bldP spid="63" grpId="0"/>
          <p:bldP spid="63" grpId="1"/>
          <p:bldP spid="64" grpId="0"/>
          <p:bldP spid="64" grpId="1"/>
          <p:bldP spid="66" grpId="0"/>
          <p:bldP spid="68" grpId="0"/>
          <p:bldP spid="70" grpId="0"/>
          <p:bldP spid="7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3723" y="4239828"/>
            <a:ext cx="9108000" cy="1816"/>
          </a:xfrm>
          <a:prstGeom prst="line">
            <a:avLst/>
          </a:prstGeom>
          <a:ln w="12700" cap="flat">
            <a:solidFill>
              <a:schemeClr val="bg1"/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2"/>
          <p:cNvSpPr/>
          <p:nvPr/>
        </p:nvSpPr>
        <p:spPr>
          <a:xfrm>
            <a:off x="1143148" y="4120788"/>
            <a:ext cx="238080" cy="238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grpSp>
        <p:nvGrpSpPr>
          <p:cNvPr id="13" name="Group 66"/>
          <p:cNvGrpSpPr/>
          <p:nvPr/>
        </p:nvGrpSpPr>
        <p:grpSpPr>
          <a:xfrm>
            <a:off x="1342914" y="1734985"/>
            <a:ext cx="1117208" cy="1879315"/>
            <a:chOff x="2285985" y="1963271"/>
            <a:chExt cx="977021" cy="1643502"/>
          </a:xfrm>
        </p:grpSpPr>
        <p:sp>
          <p:nvSpPr>
            <p:cNvPr id="18" name="Rectangle 43"/>
            <p:cNvSpPr/>
            <p:nvPr/>
          </p:nvSpPr>
          <p:spPr>
            <a:xfrm>
              <a:off x="2285985" y="2428873"/>
              <a:ext cx="977021" cy="1177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大众为导向，带动团队进行练兵，增加团队磨合。 </a:t>
              </a:r>
            </a:p>
          </p:txBody>
        </p:sp>
        <p:sp>
          <p:nvSpPr>
            <p:cNvPr id="19" name="Rectangle 44"/>
            <p:cNvSpPr/>
            <p:nvPr/>
          </p:nvSpPr>
          <p:spPr>
            <a:xfrm>
              <a:off x="2367769" y="1963271"/>
              <a:ext cx="610089" cy="3499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大众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Straight Connector 26"/>
          <p:cNvCxnSpPr/>
          <p:nvPr/>
        </p:nvCxnSpPr>
        <p:spPr>
          <a:xfrm rot="16200000" flipH="1">
            <a:off x="258077" y="3107169"/>
            <a:ext cx="2016369" cy="100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59"/>
          <p:cNvGrpSpPr/>
          <p:nvPr/>
        </p:nvGrpSpPr>
        <p:grpSpPr>
          <a:xfrm>
            <a:off x="1022657" y="1362603"/>
            <a:ext cx="478297" cy="478297"/>
            <a:chOff x="2005914" y="1637612"/>
            <a:chExt cx="418280" cy="418280"/>
          </a:xfrm>
        </p:grpSpPr>
        <p:sp>
          <p:nvSpPr>
            <p:cNvPr id="16" name="Teardrop 25"/>
            <p:cNvSpPr/>
            <p:nvPr/>
          </p:nvSpPr>
          <p:spPr>
            <a:xfrm rot="8100000">
              <a:off x="2005914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Freeform 63"/>
            <p:cNvSpPr>
              <a:spLocks noEditPoints="1"/>
            </p:cNvSpPr>
            <p:nvPr/>
          </p:nvSpPr>
          <p:spPr bwMode="auto">
            <a:xfrm>
              <a:off x="2115407" y="1762183"/>
              <a:ext cx="199914" cy="171356"/>
            </a:xfrm>
            <a:custGeom>
              <a:avLst/>
              <a:gdLst/>
              <a:ahLst/>
              <a:cxnLst>
                <a:cxn ang="0">
                  <a:pos x="15" y="2"/>
                </a:cxn>
                <a:cxn ang="0">
                  <a:pos x="0" y="4"/>
                </a:cxn>
                <a:cxn ang="0">
                  <a:pos x="0" y="62"/>
                </a:cxn>
                <a:cxn ang="0">
                  <a:pos x="9" y="71"/>
                </a:cxn>
                <a:cxn ang="0">
                  <a:pos x="53" y="45"/>
                </a:cxn>
                <a:cxn ang="0">
                  <a:pos x="58" y="31"/>
                </a:cxn>
                <a:cxn ang="0">
                  <a:pos x="307" y="11"/>
                </a:cxn>
                <a:cxn ang="0">
                  <a:pos x="95" y="11"/>
                </a:cxn>
                <a:cxn ang="0">
                  <a:pos x="85" y="27"/>
                </a:cxn>
                <a:cxn ang="0">
                  <a:pos x="85" y="51"/>
                </a:cxn>
                <a:cxn ang="0">
                  <a:pos x="102" y="62"/>
                </a:cxn>
                <a:cxn ang="0">
                  <a:pos x="314" y="60"/>
                </a:cxn>
                <a:cxn ang="0">
                  <a:pos x="323" y="43"/>
                </a:cxn>
                <a:cxn ang="0">
                  <a:pos x="323" y="20"/>
                </a:cxn>
                <a:cxn ang="0">
                  <a:pos x="307" y="11"/>
                </a:cxn>
                <a:cxn ang="0">
                  <a:pos x="53" y="147"/>
                </a:cxn>
                <a:cxn ang="0">
                  <a:pos x="60" y="138"/>
                </a:cxn>
                <a:cxn ang="0">
                  <a:pos x="15" y="112"/>
                </a:cxn>
                <a:cxn ang="0">
                  <a:pos x="4" y="111"/>
                </a:cxn>
                <a:cxn ang="0">
                  <a:pos x="0" y="163"/>
                </a:cxn>
                <a:cxn ang="0">
                  <a:pos x="4" y="172"/>
                </a:cxn>
                <a:cxn ang="0">
                  <a:pos x="15" y="172"/>
                </a:cxn>
                <a:cxn ang="0">
                  <a:pos x="102" y="112"/>
                </a:cxn>
                <a:cxn ang="0">
                  <a:pos x="85" y="123"/>
                </a:cxn>
                <a:cxn ang="0">
                  <a:pos x="85" y="147"/>
                </a:cxn>
                <a:cxn ang="0">
                  <a:pos x="95" y="163"/>
                </a:cxn>
                <a:cxn ang="0">
                  <a:pos x="307" y="163"/>
                </a:cxn>
                <a:cxn ang="0">
                  <a:pos x="323" y="154"/>
                </a:cxn>
                <a:cxn ang="0">
                  <a:pos x="323" y="129"/>
                </a:cxn>
                <a:cxn ang="0">
                  <a:pos x="314" y="114"/>
                </a:cxn>
                <a:cxn ang="0">
                  <a:pos x="53" y="232"/>
                </a:cxn>
                <a:cxn ang="0">
                  <a:pos x="9" y="205"/>
                </a:cxn>
                <a:cxn ang="0">
                  <a:pos x="0" y="214"/>
                </a:cxn>
                <a:cxn ang="0">
                  <a:pos x="0" y="272"/>
                </a:cxn>
                <a:cxn ang="0">
                  <a:pos x="15" y="274"/>
                </a:cxn>
                <a:cxn ang="0">
                  <a:pos x="58" y="245"/>
                </a:cxn>
                <a:cxn ang="0">
                  <a:pos x="53" y="232"/>
                </a:cxn>
                <a:cxn ang="0">
                  <a:pos x="102" y="214"/>
                </a:cxn>
                <a:cxn ang="0">
                  <a:pos x="91" y="219"/>
                </a:cxn>
                <a:cxn ang="0">
                  <a:pos x="85" y="248"/>
                </a:cxn>
                <a:cxn ang="0">
                  <a:pos x="91" y="261"/>
                </a:cxn>
                <a:cxn ang="0">
                  <a:pos x="307" y="266"/>
                </a:cxn>
                <a:cxn ang="0">
                  <a:pos x="319" y="261"/>
                </a:cxn>
                <a:cxn ang="0">
                  <a:pos x="323" y="232"/>
                </a:cxn>
                <a:cxn ang="0">
                  <a:pos x="319" y="219"/>
                </a:cxn>
                <a:cxn ang="0">
                  <a:pos x="307" y="214"/>
                </a:cxn>
              </a:cxnLst>
              <a:rect l="0" t="0" r="r" b="b"/>
              <a:pathLst>
                <a:path w="323" h="275">
                  <a:moveTo>
                    <a:pt x="53" y="27"/>
                  </a:move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7"/>
                  </a:lnTo>
                  <a:lnTo>
                    <a:pt x="4" y="71"/>
                  </a:lnTo>
                  <a:lnTo>
                    <a:pt x="9" y="71"/>
                  </a:lnTo>
                  <a:lnTo>
                    <a:pt x="15" y="69"/>
                  </a:lnTo>
                  <a:lnTo>
                    <a:pt x="53" y="45"/>
                  </a:lnTo>
                  <a:lnTo>
                    <a:pt x="53" y="45"/>
                  </a:lnTo>
                  <a:lnTo>
                    <a:pt x="58" y="40"/>
                  </a:lnTo>
                  <a:lnTo>
                    <a:pt x="60" y="36"/>
                  </a:lnTo>
                  <a:lnTo>
                    <a:pt x="58" y="31"/>
                  </a:lnTo>
                  <a:lnTo>
                    <a:pt x="53" y="27"/>
                  </a:lnTo>
                  <a:lnTo>
                    <a:pt x="53" y="27"/>
                  </a:lnTo>
                  <a:close/>
                  <a:moveTo>
                    <a:pt x="307" y="11"/>
                  </a:moveTo>
                  <a:lnTo>
                    <a:pt x="102" y="11"/>
                  </a:lnTo>
                  <a:lnTo>
                    <a:pt x="102" y="11"/>
                  </a:lnTo>
                  <a:lnTo>
                    <a:pt x="95" y="11"/>
                  </a:lnTo>
                  <a:lnTo>
                    <a:pt x="91" y="14"/>
                  </a:lnTo>
                  <a:lnTo>
                    <a:pt x="85" y="20"/>
                  </a:lnTo>
                  <a:lnTo>
                    <a:pt x="85" y="27"/>
                  </a:lnTo>
                  <a:lnTo>
                    <a:pt x="85" y="43"/>
                  </a:lnTo>
                  <a:lnTo>
                    <a:pt x="85" y="43"/>
                  </a:lnTo>
                  <a:lnTo>
                    <a:pt x="85" y="51"/>
                  </a:lnTo>
                  <a:lnTo>
                    <a:pt x="91" y="56"/>
                  </a:lnTo>
                  <a:lnTo>
                    <a:pt x="95" y="60"/>
                  </a:lnTo>
                  <a:lnTo>
                    <a:pt x="102" y="62"/>
                  </a:lnTo>
                  <a:lnTo>
                    <a:pt x="307" y="62"/>
                  </a:lnTo>
                  <a:lnTo>
                    <a:pt x="307" y="62"/>
                  </a:lnTo>
                  <a:lnTo>
                    <a:pt x="314" y="60"/>
                  </a:lnTo>
                  <a:lnTo>
                    <a:pt x="319" y="56"/>
                  </a:lnTo>
                  <a:lnTo>
                    <a:pt x="323" y="51"/>
                  </a:lnTo>
                  <a:lnTo>
                    <a:pt x="323" y="43"/>
                  </a:lnTo>
                  <a:lnTo>
                    <a:pt x="323" y="27"/>
                  </a:lnTo>
                  <a:lnTo>
                    <a:pt x="323" y="27"/>
                  </a:lnTo>
                  <a:lnTo>
                    <a:pt x="323" y="20"/>
                  </a:lnTo>
                  <a:lnTo>
                    <a:pt x="319" y="14"/>
                  </a:lnTo>
                  <a:lnTo>
                    <a:pt x="314" y="11"/>
                  </a:lnTo>
                  <a:lnTo>
                    <a:pt x="307" y="11"/>
                  </a:lnTo>
                  <a:lnTo>
                    <a:pt x="307" y="11"/>
                  </a:lnTo>
                  <a:close/>
                  <a:moveTo>
                    <a:pt x="15" y="172"/>
                  </a:moveTo>
                  <a:lnTo>
                    <a:pt x="53" y="147"/>
                  </a:lnTo>
                  <a:lnTo>
                    <a:pt x="53" y="147"/>
                  </a:lnTo>
                  <a:lnTo>
                    <a:pt x="58" y="143"/>
                  </a:lnTo>
                  <a:lnTo>
                    <a:pt x="60" y="138"/>
                  </a:lnTo>
                  <a:lnTo>
                    <a:pt x="58" y="134"/>
                  </a:lnTo>
                  <a:lnTo>
                    <a:pt x="53" y="130"/>
                  </a:lnTo>
                  <a:lnTo>
                    <a:pt x="15" y="112"/>
                  </a:lnTo>
                  <a:lnTo>
                    <a:pt x="15" y="112"/>
                  </a:lnTo>
                  <a:lnTo>
                    <a:pt x="9" y="111"/>
                  </a:lnTo>
                  <a:lnTo>
                    <a:pt x="4" y="111"/>
                  </a:lnTo>
                  <a:lnTo>
                    <a:pt x="0" y="114"/>
                  </a:lnTo>
                  <a:lnTo>
                    <a:pt x="0" y="121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0" y="170"/>
                  </a:lnTo>
                  <a:lnTo>
                    <a:pt x="4" y="172"/>
                  </a:lnTo>
                  <a:lnTo>
                    <a:pt x="9" y="174"/>
                  </a:lnTo>
                  <a:lnTo>
                    <a:pt x="15" y="172"/>
                  </a:lnTo>
                  <a:lnTo>
                    <a:pt x="15" y="172"/>
                  </a:lnTo>
                  <a:close/>
                  <a:moveTo>
                    <a:pt x="307" y="112"/>
                  </a:moveTo>
                  <a:lnTo>
                    <a:pt x="102" y="112"/>
                  </a:lnTo>
                  <a:lnTo>
                    <a:pt x="102" y="112"/>
                  </a:lnTo>
                  <a:lnTo>
                    <a:pt x="95" y="114"/>
                  </a:lnTo>
                  <a:lnTo>
                    <a:pt x="91" y="118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5" y="147"/>
                  </a:lnTo>
                  <a:lnTo>
                    <a:pt x="85" y="147"/>
                  </a:lnTo>
                  <a:lnTo>
                    <a:pt x="85" y="154"/>
                  </a:lnTo>
                  <a:lnTo>
                    <a:pt x="91" y="159"/>
                  </a:lnTo>
                  <a:lnTo>
                    <a:pt x="95" y="163"/>
                  </a:lnTo>
                  <a:lnTo>
                    <a:pt x="102" y="163"/>
                  </a:lnTo>
                  <a:lnTo>
                    <a:pt x="307" y="163"/>
                  </a:lnTo>
                  <a:lnTo>
                    <a:pt x="307" y="163"/>
                  </a:lnTo>
                  <a:lnTo>
                    <a:pt x="314" y="163"/>
                  </a:lnTo>
                  <a:lnTo>
                    <a:pt x="319" y="159"/>
                  </a:lnTo>
                  <a:lnTo>
                    <a:pt x="323" y="154"/>
                  </a:lnTo>
                  <a:lnTo>
                    <a:pt x="323" y="147"/>
                  </a:lnTo>
                  <a:lnTo>
                    <a:pt x="323" y="129"/>
                  </a:lnTo>
                  <a:lnTo>
                    <a:pt x="323" y="129"/>
                  </a:lnTo>
                  <a:lnTo>
                    <a:pt x="323" y="123"/>
                  </a:lnTo>
                  <a:lnTo>
                    <a:pt x="319" y="118"/>
                  </a:lnTo>
                  <a:lnTo>
                    <a:pt x="314" y="114"/>
                  </a:lnTo>
                  <a:lnTo>
                    <a:pt x="307" y="112"/>
                  </a:lnTo>
                  <a:lnTo>
                    <a:pt x="307" y="112"/>
                  </a:lnTo>
                  <a:close/>
                  <a:moveTo>
                    <a:pt x="53" y="232"/>
                  </a:moveTo>
                  <a:lnTo>
                    <a:pt x="15" y="207"/>
                  </a:lnTo>
                  <a:lnTo>
                    <a:pt x="15" y="207"/>
                  </a:lnTo>
                  <a:lnTo>
                    <a:pt x="9" y="205"/>
                  </a:lnTo>
                  <a:lnTo>
                    <a:pt x="4" y="205"/>
                  </a:lnTo>
                  <a:lnTo>
                    <a:pt x="0" y="208"/>
                  </a:lnTo>
                  <a:lnTo>
                    <a:pt x="0" y="214"/>
                  </a:lnTo>
                  <a:lnTo>
                    <a:pt x="0" y="266"/>
                  </a:lnTo>
                  <a:lnTo>
                    <a:pt x="0" y="266"/>
                  </a:lnTo>
                  <a:lnTo>
                    <a:pt x="0" y="272"/>
                  </a:lnTo>
                  <a:lnTo>
                    <a:pt x="4" y="275"/>
                  </a:lnTo>
                  <a:lnTo>
                    <a:pt x="9" y="275"/>
                  </a:lnTo>
                  <a:lnTo>
                    <a:pt x="15" y="274"/>
                  </a:lnTo>
                  <a:lnTo>
                    <a:pt x="53" y="250"/>
                  </a:lnTo>
                  <a:lnTo>
                    <a:pt x="53" y="250"/>
                  </a:lnTo>
                  <a:lnTo>
                    <a:pt x="58" y="245"/>
                  </a:lnTo>
                  <a:lnTo>
                    <a:pt x="60" y="241"/>
                  </a:lnTo>
                  <a:lnTo>
                    <a:pt x="58" y="236"/>
                  </a:lnTo>
                  <a:lnTo>
                    <a:pt x="53" y="232"/>
                  </a:lnTo>
                  <a:lnTo>
                    <a:pt x="53" y="232"/>
                  </a:lnTo>
                  <a:close/>
                  <a:moveTo>
                    <a:pt x="307" y="214"/>
                  </a:moveTo>
                  <a:lnTo>
                    <a:pt x="102" y="214"/>
                  </a:lnTo>
                  <a:lnTo>
                    <a:pt x="102" y="214"/>
                  </a:lnTo>
                  <a:lnTo>
                    <a:pt x="95" y="216"/>
                  </a:lnTo>
                  <a:lnTo>
                    <a:pt x="91" y="219"/>
                  </a:lnTo>
                  <a:lnTo>
                    <a:pt x="85" y="225"/>
                  </a:lnTo>
                  <a:lnTo>
                    <a:pt x="85" y="232"/>
                  </a:lnTo>
                  <a:lnTo>
                    <a:pt x="85" y="248"/>
                  </a:lnTo>
                  <a:lnTo>
                    <a:pt x="85" y="248"/>
                  </a:lnTo>
                  <a:lnTo>
                    <a:pt x="85" y="256"/>
                  </a:lnTo>
                  <a:lnTo>
                    <a:pt x="91" y="261"/>
                  </a:lnTo>
                  <a:lnTo>
                    <a:pt x="95" y="265"/>
                  </a:lnTo>
                  <a:lnTo>
                    <a:pt x="102" y="266"/>
                  </a:lnTo>
                  <a:lnTo>
                    <a:pt x="307" y="266"/>
                  </a:lnTo>
                  <a:lnTo>
                    <a:pt x="307" y="266"/>
                  </a:lnTo>
                  <a:lnTo>
                    <a:pt x="314" y="265"/>
                  </a:lnTo>
                  <a:lnTo>
                    <a:pt x="319" y="261"/>
                  </a:lnTo>
                  <a:lnTo>
                    <a:pt x="323" y="256"/>
                  </a:lnTo>
                  <a:lnTo>
                    <a:pt x="323" y="248"/>
                  </a:lnTo>
                  <a:lnTo>
                    <a:pt x="323" y="232"/>
                  </a:lnTo>
                  <a:lnTo>
                    <a:pt x="323" y="232"/>
                  </a:lnTo>
                  <a:lnTo>
                    <a:pt x="323" y="225"/>
                  </a:lnTo>
                  <a:lnTo>
                    <a:pt x="319" y="219"/>
                  </a:lnTo>
                  <a:lnTo>
                    <a:pt x="314" y="216"/>
                  </a:lnTo>
                  <a:lnTo>
                    <a:pt x="307" y="214"/>
                  </a:lnTo>
                  <a:lnTo>
                    <a:pt x="307" y="21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21" name="Oval 16"/>
          <p:cNvSpPr/>
          <p:nvPr/>
        </p:nvSpPr>
        <p:spPr>
          <a:xfrm>
            <a:off x="5288797" y="4120788"/>
            <a:ext cx="238080" cy="2380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22" name="Straight Connector 38"/>
          <p:cNvCxnSpPr/>
          <p:nvPr/>
        </p:nvCxnSpPr>
        <p:spPr>
          <a:xfrm rot="16200000" flipH="1">
            <a:off x="4403726" y="3107169"/>
            <a:ext cx="2016369" cy="10073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67"/>
          <p:cNvGrpSpPr/>
          <p:nvPr/>
        </p:nvGrpSpPr>
        <p:grpSpPr>
          <a:xfrm>
            <a:off x="5591719" y="1401696"/>
            <a:ext cx="1535722" cy="2531502"/>
            <a:chOff x="5448031" y="1671798"/>
            <a:chExt cx="1343020" cy="2213848"/>
          </a:xfrm>
        </p:grpSpPr>
        <p:sp>
          <p:nvSpPr>
            <p:cNvPr id="27" name="Rectangle 49"/>
            <p:cNvSpPr/>
            <p:nvPr/>
          </p:nvSpPr>
          <p:spPr>
            <a:xfrm>
              <a:off x="5448031" y="2142520"/>
              <a:ext cx="1343020" cy="17431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以客户需求为导向，通过后台反映，收集市场需求的产品信息，为产品升级或改进做伏笔。</a:t>
              </a:r>
            </a:p>
          </p:txBody>
        </p:sp>
        <p:sp>
          <p:nvSpPr>
            <p:cNvPr id="28" name="Rectangle 50"/>
            <p:cNvSpPr/>
            <p:nvPr/>
          </p:nvSpPr>
          <p:spPr>
            <a:xfrm>
              <a:off x="5626721" y="1671798"/>
              <a:ext cx="1058684" cy="349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后台反映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63"/>
          <p:cNvGrpSpPr/>
          <p:nvPr/>
        </p:nvGrpSpPr>
        <p:grpSpPr>
          <a:xfrm>
            <a:off x="5168306" y="1362603"/>
            <a:ext cx="478297" cy="478297"/>
            <a:chOff x="5077748" y="1637612"/>
            <a:chExt cx="418280" cy="418280"/>
          </a:xfrm>
        </p:grpSpPr>
        <p:sp>
          <p:nvSpPr>
            <p:cNvPr id="25" name="Teardrop 37"/>
            <p:cNvSpPr/>
            <p:nvPr/>
          </p:nvSpPr>
          <p:spPr>
            <a:xfrm rot="8100000">
              <a:off x="5077748" y="1637612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00"/>
            <p:cNvSpPr>
              <a:spLocks/>
            </p:cNvSpPr>
            <p:nvPr/>
          </p:nvSpPr>
          <p:spPr bwMode="auto">
            <a:xfrm>
              <a:off x="5169641" y="1770740"/>
              <a:ext cx="176324" cy="198674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30" name="Oval 14"/>
          <p:cNvSpPr/>
          <p:nvPr/>
        </p:nvSpPr>
        <p:spPr>
          <a:xfrm>
            <a:off x="3215573" y="4120788"/>
            <a:ext cx="238080" cy="238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31" name="Straight Connector 34"/>
          <p:cNvCxnSpPr/>
          <p:nvPr/>
        </p:nvCxnSpPr>
        <p:spPr>
          <a:xfrm rot="5400000">
            <a:off x="2803584" y="3588509"/>
            <a:ext cx="1061947" cy="1816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65"/>
          <p:cNvGrpSpPr/>
          <p:nvPr/>
        </p:nvGrpSpPr>
        <p:grpSpPr>
          <a:xfrm>
            <a:off x="3407523" y="2308404"/>
            <a:ext cx="1793592" cy="1809151"/>
            <a:chOff x="3779351" y="2464733"/>
            <a:chExt cx="1568532" cy="1582138"/>
          </a:xfrm>
        </p:grpSpPr>
        <p:sp>
          <p:nvSpPr>
            <p:cNvPr id="36" name="Rectangle 47"/>
            <p:cNvSpPr/>
            <p:nvPr/>
          </p:nvSpPr>
          <p:spPr>
            <a:xfrm>
              <a:off x="3779351" y="2868974"/>
              <a:ext cx="1568532" cy="11778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8232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</a:rPr>
                <a:t>扩大客户库和增进与客户的感情，进一步了解市场行情和客户需求。扩大影响力。  </a:t>
              </a:r>
            </a:p>
          </p:txBody>
        </p:sp>
        <p:sp>
          <p:nvSpPr>
            <p:cNvPr id="37" name="Rectangle 48"/>
            <p:cNvSpPr/>
            <p:nvPr/>
          </p:nvSpPr>
          <p:spPr>
            <a:xfrm>
              <a:off x="4019414" y="2464733"/>
              <a:ext cx="610089" cy="3499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客户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62"/>
          <p:cNvGrpSpPr/>
          <p:nvPr/>
        </p:nvGrpSpPr>
        <p:grpSpPr>
          <a:xfrm>
            <a:off x="3095881" y="2284769"/>
            <a:ext cx="478297" cy="478297"/>
            <a:chOff x="3506811" y="2444065"/>
            <a:chExt cx="418280" cy="418280"/>
          </a:xfrm>
        </p:grpSpPr>
        <p:sp>
          <p:nvSpPr>
            <p:cNvPr id="34" name="Teardrop 33"/>
            <p:cNvSpPr/>
            <p:nvPr/>
          </p:nvSpPr>
          <p:spPr>
            <a:xfrm rot="8100000">
              <a:off x="3506811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5" name="Freeform 103"/>
            <p:cNvSpPr>
              <a:spLocks/>
            </p:cNvSpPr>
            <p:nvPr/>
          </p:nvSpPr>
          <p:spPr bwMode="auto">
            <a:xfrm>
              <a:off x="3628143" y="2604458"/>
              <a:ext cx="187500" cy="166390"/>
            </a:xfrm>
            <a:custGeom>
              <a:avLst/>
              <a:gdLst/>
              <a:ahLst/>
              <a:cxnLst>
                <a:cxn ang="0">
                  <a:pos x="300" y="79"/>
                </a:cxn>
                <a:cxn ang="0">
                  <a:pos x="220" y="1"/>
                </a:cxn>
                <a:cxn ang="0">
                  <a:pos x="220" y="1"/>
                </a:cxn>
                <a:cxn ang="0">
                  <a:pos x="218" y="0"/>
                </a:cxn>
                <a:cxn ang="0">
                  <a:pos x="218" y="0"/>
                </a:cxn>
                <a:cxn ang="0">
                  <a:pos x="216" y="3"/>
                </a:cxn>
                <a:cxn ang="0">
                  <a:pos x="216" y="47"/>
                </a:cxn>
                <a:cxn ang="0">
                  <a:pos x="216" y="47"/>
                </a:cxn>
                <a:cxn ang="0">
                  <a:pos x="200" y="49"/>
                </a:cxn>
                <a:cxn ang="0">
                  <a:pos x="185" y="50"/>
                </a:cxn>
                <a:cxn ang="0">
                  <a:pos x="155" y="56"/>
                </a:cxn>
                <a:cxn ang="0">
                  <a:pos x="127" y="67"/>
                </a:cxn>
                <a:cxn ang="0">
                  <a:pos x="102" y="81"/>
                </a:cxn>
                <a:cxn ang="0">
                  <a:pos x="102" y="81"/>
                </a:cxn>
                <a:cxn ang="0">
                  <a:pos x="87" y="90"/>
                </a:cxn>
                <a:cxn ang="0">
                  <a:pos x="75" y="101"/>
                </a:cxn>
                <a:cxn ang="0">
                  <a:pos x="62" y="114"/>
                </a:cxn>
                <a:cxn ang="0">
                  <a:pos x="49" y="127"/>
                </a:cxn>
                <a:cxn ang="0">
                  <a:pos x="49" y="127"/>
                </a:cxn>
                <a:cxn ang="0">
                  <a:pos x="39" y="141"/>
                </a:cxn>
                <a:cxn ang="0">
                  <a:pos x="29" y="157"/>
                </a:cxn>
                <a:cxn ang="0">
                  <a:pos x="20" y="172"/>
                </a:cxn>
                <a:cxn ang="0">
                  <a:pos x="15" y="190"/>
                </a:cxn>
                <a:cxn ang="0">
                  <a:pos x="10" y="206"/>
                </a:cxn>
                <a:cxn ang="0">
                  <a:pos x="4" y="224"/>
                </a:cxn>
                <a:cxn ang="0">
                  <a:pos x="2" y="244"/>
                </a:cxn>
                <a:cxn ang="0">
                  <a:pos x="0" y="263"/>
                </a:cxn>
                <a:cxn ang="0">
                  <a:pos x="0" y="263"/>
                </a:cxn>
                <a:cxn ang="0">
                  <a:pos x="2" y="266"/>
                </a:cxn>
                <a:cxn ang="0">
                  <a:pos x="4" y="266"/>
                </a:cxn>
                <a:cxn ang="0">
                  <a:pos x="64" y="266"/>
                </a:cxn>
                <a:cxn ang="0">
                  <a:pos x="64" y="266"/>
                </a:cxn>
                <a:cxn ang="0">
                  <a:pos x="66" y="266"/>
                </a:cxn>
                <a:cxn ang="0">
                  <a:pos x="66" y="266"/>
                </a:cxn>
                <a:cxn ang="0">
                  <a:pos x="66" y="263"/>
                </a:cxn>
                <a:cxn ang="0">
                  <a:pos x="66" y="263"/>
                </a:cxn>
                <a:cxn ang="0">
                  <a:pos x="68" y="250"/>
                </a:cxn>
                <a:cxn ang="0">
                  <a:pos x="69" y="237"/>
                </a:cxn>
                <a:cxn ang="0">
                  <a:pos x="71" y="223"/>
                </a:cxn>
                <a:cxn ang="0">
                  <a:pos x="77" y="212"/>
                </a:cxn>
                <a:cxn ang="0">
                  <a:pos x="80" y="199"/>
                </a:cxn>
                <a:cxn ang="0">
                  <a:pos x="87" y="188"/>
                </a:cxn>
                <a:cxn ang="0">
                  <a:pos x="102" y="166"/>
                </a:cxn>
                <a:cxn ang="0">
                  <a:pos x="102" y="166"/>
                </a:cxn>
                <a:cxn ang="0">
                  <a:pos x="113" y="154"/>
                </a:cxn>
                <a:cxn ang="0">
                  <a:pos x="126" y="145"/>
                </a:cxn>
                <a:cxn ang="0">
                  <a:pos x="138" y="134"/>
                </a:cxn>
                <a:cxn ang="0">
                  <a:pos x="153" y="127"/>
                </a:cxn>
                <a:cxn ang="0">
                  <a:pos x="153" y="127"/>
                </a:cxn>
                <a:cxn ang="0">
                  <a:pos x="167" y="121"/>
                </a:cxn>
                <a:cxn ang="0">
                  <a:pos x="184" y="116"/>
                </a:cxn>
                <a:cxn ang="0">
                  <a:pos x="198" y="114"/>
                </a:cxn>
                <a:cxn ang="0">
                  <a:pos x="216" y="112"/>
                </a:cxn>
                <a:cxn ang="0">
                  <a:pos x="216" y="161"/>
                </a:cxn>
                <a:cxn ang="0">
                  <a:pos x="216" y="161"/>
                </a:cxn>
                <a:cxn ang="0">
                  <a:pos x="218" y="165"/>
                </a:cxn>
                <a:cxn ang="0">
                  <a:pos x="218" y="165"/>
                </a:cxn>
                <a:cxn ang="0">
                  <a:pos x="220" y="165"/>
                </a:cxn>
                <a:cxn ang="0">
                  <a:pos x="300" y="85"/>
                </a:cxn>
                <a:cxn ang="0">
                  <a:pos x="300" y="85"/>
                </a:cxn>
                <a:cxn ang="0">
                  <a:pos x="301" y="83"/>
                </a:cxn>
                <a:cxn ang="0">
                  <a:pos x="300" y="79"/>
                </a:cxn>
                <a:cxn ang="0">
                  <a:pos x="300" y="79"/>
                </a:cxn>
              </a:cxnLst>
              <a:rect l="0" t="0" r="r" b="b"/>
              <a:pathLst>
                <a:path w="301" h="266">
                  <a:moveTo>
                    <a:pt x="300" y="79"/>
                  </a:moveTo>
                  <a:lnTo>
                    <a:pt x="220" y="1"/>
                  </a:lnTo>
                  <a:lnTo>
                    <a:pt x="220" y="1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16" y="3"/>
                  </a:lnTo>
                  <a:lnTo>
                    <a:pt x="216" y="47"/>
                  </a:lnTo>
                  <a:lnTo>
                    <a:pt x="216" y="47"/>
                  </a:lnTo>
                  <a:lnTo>
                    <a:pt x="200" y="49"/>
                  </a:lnTo>
                  <a:lnTo>
                    <a:pt x="185" y="50"/>
                  </a:lnTo>
                  <a:lnTo>
                    <a:pt x="155" y="56"/>
                  </a:lnTo>
                  <a:lnTo>
                    <a:pt x="127" y="67"/>
                  </a:lnTo>
                  <a:lnTo>
                    <a:pt x="102" y="81"/>
                  </a:lnTo>
                  <a:lnTo>
                    <a:pt x="102" y="81"/>
                  </a:lnTo>
                  <a:lnTo>
                    <a:pt x="87" y="90"/>
                  </a:lnTo>
                  <a:lnTo>
                    <a:pt x="75" y="101"/>
                  </a:lnTo>
                  <a:lnTo>
                    <a:pt x="62" y="114"/>
                  </a:lnTo>
                  <a:lnTo>
                    <a:pt x="49" y="127"/>
                  </a:lnTo>
                  <a:lnTo>
                    <a:pt x="49" y="127"/>
                  </a:lnTo>
                  <a:lnTo>
                    <a:pt x="39" y="141"/>
                  </a:lnTo>
                  <a:lnTo>
                    <a:pt x="29" y="157"/>
                  </a:lnTo>
                  <a:lnTo>
                    <a:pt x="20" y="172"/>
                  </a:lnTo>
                  <a:lnTo>
                    <a:pt x="15" y="190"/>
                  </a:lnTo>
                  <a:lnTo>
                    <a:pt x="10" y="206"/>
                  </a:lnTo>
                  <a:lnTo>
                    <a:pt x="4" y="224"/>
                  </a:lnTo>
                  <a:lnTo>
                    <a:pt x="2" y="244"/>
                  </a:lnTo>
                  <a:lnTo>
                    <a:pt x="0" y="263"/>
                  </a:lnTo>
                  <a:lnTo>
                    <a:pt x="0" y="263"/>
                  </a:lnTo>
                  <a:lnTo>
                    <a:pt x="2" y="266"/>
                  </a:lnTo>
                  <a:lnTo>
                    <a:pt x="4" y="266"/>
                  </a:lnTo>
                  <a:lnTo>
                    <a:pt x="64" y="266"/>
                  </a:lnTo>
                  <a:lnTo>
                    <a:pt x="64" y="266"/>
                  </a:lnTo>
                  <a:lnTo>
                    <a:pt x="66" y="266"/>
                  </a:lnTo>
                  <a:lnTo>
                    <a:pt x="66" y="266"/>
                  </a:lnTo>
                  <a:lnTo>
                    <a:pt x="66" y="263"/>
                  </a:lnTo>
                  <a:lnTo>
                    <a:pt x="66" y="263"/>
                  </a:lnTo>
                  <a:lnTo>
                    <a:pt x="68" y="250"/>
                  </a:lnTo>
                  <a:lnTo>
                    <a:pt x="69" y="237"/>
                  </a:lnTo>
                  <a:lnTo>
                    <a:pt x="71" y="223"/>
                  </a:lnTo>
                  <a:lnTo>
                    <a:pt x="77" y="212"/>
                  </a:lnTo>
                  <a:lnTo>
                    <a:pt x="80" y="199"/>
                  </a:lnTo>
                  <a:lnTo>
                    <a:pt x="87" y="188"/>
                  </a:lnTo>
                  <a:lnTo>
                    <a:pt x="102" y="166"/>
                  </a:lnTo>
                  <a:lnTo>
                    <a:pt x="102" y="166"/>
                  </a:lnTo>
                  <a:lnTo>
                    <a:pt x="113" y="154"/>
                  </a:lnTo>
                  <a:lnTo>
                    <a:pt x="126" y="145"/>
                  </a:lnTo>
                  <a:lnTo>
                    <a:pt x="138" y="134"/>
                  </a:lnTo>
                  <a:lnTo>
                    <a:pt x="153" y="127"/>
                  </a:lnTo>
                  <a:lnTo>
                    <a:pt x="153" y="127"/>
                  </a:lnTo>
                  <a:lnTo>
                    <a:pt x="167" y="121"/>
                  </a:lnTo>
                  <a:lnTo>
                    <a:pt x="184" y="116"/>
                  </a:lnTo>
                  <a:lnTo>
                    <a:pt x="198" y="114"/>
                  </a:lnTo>
                  <a:lnTo>
                    <a:pt x="216" y="112"/>
                  </a:lnTo>
                  <a:lnTo>
                    <a:pt x="216" y="161"/>
                  </a:lnTo>
                  <a:lnTo>
                    <a:pt x="216" y="161"/>
                  </a:lnTo>
                  <a:lnTo>
                    <a:pt x="218" y="165"/>
                  </a:lnTo>
                  <a:lnTo>
                    <a:pt x="218" y="165"/>
                  </a:lnTo>
                  <a:lnTo>
                    <a:pt x="220" y="165"/>
                  </a:lnTo>
                  <a:lnTo>
                    <a:pt x="300" y="85"/>
                  </a:lnTo>
                  <a:lnTo>
                    <a:pt x="300" y="85"/>
                  </a:lnTo>
                  <a:lnTo>
                    <a:pt x="301" y="83"/>
                  </a:lnTo>
                  <a:lnTo>
                    <a:pt x="300" y="79"/>
                  </a:lnTo>
                  <a:lnTo>
                    <a:pt x="300" y="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>
                <a:solidFill>
                  <a:schemeClr val="bg1"/>
                </a:solidFill>
              </a:endParaRPr>
            </a:p>
          </p:txBody>
        </p:sp>
      </p:grpSp>
      <p:sp>
        <p:nvSpPr>
          <p:cNvPr id="39" name="Oval 18"/>
          <p:cNvSpPr/>
          <p:nvPr/>
        </p:nvSpPr>
        <p:spPr>
          <a:xfrm>
            <a:off x="7442910" y="4120788"/>
            <a:ext cx="238080" cy="238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40" name="Straight Connector 24"/>
          <p:cNvCxnSpPr/>
          <p:nvPr/>
        </p:nvCxnSpPr>
        <p:spPr>
          <a:xfrm rot="5400000">
            <a:off x="7030921" y="3588509"/>
            <a:ext cx="1061947" cy="181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68"/>
          <p:cNvGrpSpPr/>
          <p:nvPr/>
        </p:nvGrpSpPr>
        <p:grpSpPr>
          <a:xfrm>
            <a:off x="7649914" y="2553601"/>
            <a:ext cx="1407231" cy="1364969"/>
            <a:chOff x="6935785" y="2679167"/>
            <a:chExt cx="1230651" cy="1193695"/>
          </a:xfrm>
        </p:grpSpPr>
        <p:sp>
          <p:nvSpPr>
            <p:cNvPr id="47" name="Rectangle 51"/>
            <p:cNvSpPr/>
            <p:nvPr/>
          </p:nvSpPr>
          <p:spPr>
            <a:xfrm>
              <a:off x="6935785" y="3093932"/>
              <a:ext cx="1230651" cy="778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（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1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）介绍海报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（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2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）宣传单</a:t>
              </a:r>
              <a:endParaRPr lang="en-US" altLang="zh-CN" sz="1200" dirty="0">
                <a:solidFill>
                  <a:schemeClr val="bg1"/>
                </a:solidFill>
                <a:latin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（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3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）地推卡传单</a:t>
              </a:r>
            </a:p>
          </p:txBody>
        </p:sp>
        <p:sp>
          <p:nvSpPr>
            <p:cNvPr id="48" name="Rectangle 52"/>
            <p:cNvSpPr/>
            <p:nvPr/>
          </p:nvSpPr>
          <p:spPr>
            <a:xfrm>
              <a:off x="7116864" y="2679167"/>
              <a:ext cx="610088" cy="3499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</a:rPr>
                <a:t>宣传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64"/>
          <p:cNvGrpSpPr/>
          <p:nvPr/>
        </p:nvGrpSpPr>
        <p:grpSpPr>
          <a:xfrm>
            <a:off x="7323218" y="2284769"/>
            <a:ext cx="478297" cy="478297"/>
            <a:chOff x="6650083" y="2444065"/>
            <a:chExt cx="418280" cy="418280"/>
          </a:xfrm>
        </p:grpSpPr>
        <p:sp>
          <p:nvSpPr>
            <p:cNvPr id="43" name="Teardrop 21"/>
            <p:cNvSpPr/>
            <p:nvPr/>
          </p:nvSpPr>
          <p:spPr>
            <a:xfrm rot="8100000">
              <a:off x="6650083" y="2444065"/>
              <a:ext cx="418280" cy="418280"/>
            </a:xfrm>
            <a:prstGeom prst="teardrop">
              <a:avLst>
                <a:gd name="adj" fmla="val 131619"/>
              </a:avLst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44" name="Group 58"/>
            <p:cNvGrpSpPr/>
            <p:nvPr/>
          </p:nvGrpSpPr>
          <p:grpSpPr>
            <a:xfrm>
              <a:off x="6760454" y="2563811"/>
              <a:ext cx="188740" cy="250826"/>
              <a:chOff x="8429652" y="3143254"/>
              <a:chExt cx="241300" cy="320675"/>
            </a:xfrm>
            <a:solidFill>
              <a:schemeClr val="bg1"/>
            </a:solidFill>
          </p:grpSpPr>
          <p:sp>
            <p:nvSpPr>
              <p:cNvPr id="45" name="Freeform 108"/>
              <p:cNvSpPr>
                <a:spLocks noEditPoints="1"/>
              </p:cNvSpPr>
              <p:nvPr/>
            </p:nvSpPr>
            <p:spPr bwMode="auto">
              <a:xfrm>
                <a:off x="8429652" y="3143254"/>
                <a:ext cx="241300" cy="320675"/>
              </a:xfrm>
              <a:custGeom>
                <a:avLst/>
                <a:gdLst/>
                <a:ahLst/>
                <a:cxnLst>
                  <a:cxn ang="0">
                    <a:pos x="136" y="2"/>
                  </a:cxn>
                  <a:cxn ang="0">
                    <a:pos x="92" y="13"/>
                  </a:cxn>
                  <a:cxn ang="0">
                    <a:pos x="56" y="35"/>
                  </a:cxn>
                  <a:cxn ang="0">
                    <a:pos x="25" y="67"/>
                  </a:cxn>
                  <a:cxn ang="0">
                    <a:pos x="7" y="107"/>
                  </a:cxn>
                  <a:cxn ang="0">
                    <a:pos x="0" y="153"/>
                  </a:cxn>
                  <a:cxn ang="0">
                    <a:pos x="5" y="187"/>
                  </a:cxn>
                  <a:cxn ang="0">
                    <a:pos x="25" y="236"/>
                  </a:cxn>
                  <a:cxn ang="0">
                    <a:pos x="63" y="274"/>
                  </a:cxn>
                  <a:cxn ang="0">
                    <a:pos x="69" y="278"/>
                  </a:cxn>
                  <a:cxn ang="0">
                    <a:pos x="76" y="301"/>
                  </a:cxn>
                  <a:cxn ang="0">
                    <a:pos x="76" y="354"/>
                  </a:cxn>
                  <a:cxn ang="0">
                    <a:pos x="83" y="372"/>
                  </a:cxn>
                  <a:cxn ang="0">
                    <a:pos x="140" y="401"/>
                  </a:cxn>
                  <a:cxn ang="0">
                    <a:pos x="150" y="405"/>
                  </a:cxn>
                  <a:cxn ang="0">
                    <a:pos x="214" y="376"/>
                  </a:cxn>
                  <a:cxn ang="0">
                    <a:pos x="225" y="367"/>
                  </a:cxn>
                  <a:cxn ang="0">
                    <a:pos x="228" y="303"/>
                  </a:cxn>
                  <a:cxn ang="0">
                    <a:pos x="230" y="289"/>
                  </a:cxn>
                  <a:cxn ang="0">
                    <a:pos x="243" y="270"/>
                  </a:cxn>
                  <a:cxn ang="0">
                    <a:pos x="261" y="256"/>
                  </a:cxn>
                  <a:cxn ang="0">
                    <a:pos x="288" y="216"/>
                  </a:cxn>
                  <a:cxn ang="0">
                    <a:pos x="301" y="169"/>
                  </a:cxn>
                  <a:cxn ang="0">
                    <a:pos x="301" y="136"/>
                  </a:cxn>
                  <a:cxn ang="0">
                    <a:pos x="290" y="93"/>
                  </a:cxn>
                  <a:cxn ang="0">
                    <a:pos x="268" y="57"/>
                  </a:cxn>
                  <a:cxn ang="0">
                    <a:pos x="236" y="28"/>
                  </a:cxn>
                  <a:cxn ang="0">
                    <a:pos x="196" y="8"/>
                  </a:cxn>
                  <a:cxn ang="0">
                    <a:pos x="150" y="0"/>
                  </a:cxn>
                  <a:cxn ang="0">
                    <a:pos x="100" y="354"/>
                  </a:cxn>
                  <a:cxn ang="0">
                    <a:pos x="203" y="303"/>
                  </a:cxn>
                  <a:cxn ang="0">
                    <a:pos x="100" y="303"/>
                  </a:cxn>
                  <a:cxn ang="0">
                    <a:pos x="203" y="303"/>
                  </a:cxn>
                  <a:cxn ang="0">
                    <a:pos x="230" y="249"/>
                  </a:cxn>
                  <a:cxn ang="0">
                    <a:pos x="210" y="270"/>
                  </a:cxn>
                  <a:cxn ang="0">
                    <a:pos x="96" y="278"/>
                  </a:cxn>
                  <a:cxn ang="0">
                    <a:pos x="85" y="260"/>
                  </a:cxn>
                  <a:cxn ang="0">
                    <a:pos x="67" y="245"/>
                  </a:cxn>
                  <a:cxn ang="0">
                    <a:pos x="40" y="211"/>
                  </a:cxn>
                  <a:cxn ang="0">
                    <a:pos x="27" y="167"/>
                  </a:cxn>
                  <a:cxn ang="0">
                    <a:pos x="25" y="140"/>
                  </a:cxn>
                  <a:cxn ang="0">
                    <a:pos x="36" y="104"/>
                  </a:cxn>
                  <a:cxn ang="0">
                    <a:pos x="54" y="71"/>
                  </a:cxn>
                  <a:cxn ang="0">
                    <a:pos x="82" y="47"/>
                  </a:cxn>
                  <a:cxn ang="0">
                    <a:pos x="114" y="31"/>
                  </a:cxn>
                  <a:cxn ang="0">
                    <a:pos x="150" y="26"/>
                  </a:cxn>
                  <a:cxn ang="0">
                    <a:pos x="176" y="29"/>
                  </a:cxn>
                  <a:cxn ang="0">
                    <a:pos x="212" y="42"/>
                  </a:cxn>
                  <a:cxn ang="0">
                    <a:pos x="239" y="64"/>
                  </a:cxn>
                  <a:cxn ang="0">
                    <a:pos x="261" y="93"/>
                  </a:cxn>
                  <a:cxn ang="0">
                    <a:pos x="274" y="127"/>
                  </a:cxn>
                  <a:cxn ang="0">
                    <a:pos x="277" y="153"/>
                  </a:cxn>
                  <a:cxn ang="0">
                    <a:pos x="270" y="192"/>
                  </a:cxn>
                  <a:cxn ang="0">
                    <a:pos x="250" y="229"/>
                  </a:cxn>
                  <a:cxn ang="0">
                    <a:pos x="232" y="249"/>
                  </a:cxn>
                </a:cxnLst>
                <a:rect l="0" t="0" r="r" b="b"/>
                <a:pathLst>
                  <a:path w="303" h="405">
                    <a:moveTo>
                      <a:pt x="150" y="0"/>
                    </a:moveTo>
                    <a:lnTo>
                      <a:pt x="150" y="0"/>
                    </a:lnTo>
                    <a:lnTo>
                      <a:pt x="136" y="2"/>
                    </a:lnTo>
                    <a:lnTo>
                      <a:pt x="121" y="4"/>
                    </a:lnTo>
                    <a:lnTo>
                      <a:pt x="107" y="8"/>
                    </a:lnTo>
                    <a:lnTo>
                      <a:pt x="92" y="13"/>
                    </a:lnTo>
                    <a:lnTo>
                      <a:pt x="80" y="18"/>
                    </a:lnTo>
                    <a:lnTo>
                      <a:pt x="67" y="28"/>
                    </a:lnTo>
                    <a:lnTo>
                      <a:pt x="56" y="35"/>
                    </a:lnTo>
                    <a:lnTo>
                      <a:pt x="45" y="46"/>
                    </a:lnTo>
                    <a:lnTo>
                      <a:pt x="34" y="57"/>
                    </a:lnTo>
                    <a:lnTo>
                      <a:pt x="25" y="67"/>
                    </a:lnTo>
                    <a:lnTo>
                      <a:pt x="18" y="80"/>
                    </a:lnTo>
                    <a:lnTo>
                      <a:pt x="13" y="93"/>
                    </a:lnTo>
                    <a:lnTo>
                      <a:pt x="7" y="107"/>
                    </a:lnTo>
                    <a:lnTo>
                      <a:pt x="4" y="122"/>
                    </a:lnTo>
                    <a:lnTo>
                      <a:pt x="2" y="136"/>
                    </a:lnTo>
                    <a:lnTo>
                      <a:pt x="0" y="153"/>
                    </a:lnTo>
                    <a:lnTo>
                      <a:pt x="0" y="153"/>
                    </a:lnTo>
                    <a:lnTo>
                      <a:pt x="2" y="171"/>
                    </a:lnTo>
                    <a:lnTo>
                      <a:pt x="5" y="187"/>
                    </a:lnTo>
                    <a:lnTo>
                      <a:pt x="9" y="205"/>
                    </a:lnTo>
                    <a:lnTo>
                      <a:pt x="16" y="221"/>
                    </a:lnTo>
                    <a:lnTo>
                      <a:pt x="25" y="236"/>
                    </a:lnTo>
                    <a:lnTo>
                      <a:pt x="36" y="251"/>
                    </a:lnTo>
                    <a:lnTo>
                      <a:pt x="49" y="263"/>
                    </a:lnTo>
                    <a:lnTo>
                      <a:pt x="63" y="274"/>
                    </a:lnTo>
                    <a:lnTo>
                      <a:pt x="65" y="276"/>
                    </a:lnTo>
                    <a:lnTo>
                      <a:pt x="65" y="276"/>
                    </a:lnTo>
                    <a:lnTo>
                      <a:pt x="69" y="278"/>
                    </a:lnTo>
                    <a:lnTo>
                      <a:pt x="71" y="281"/>
                    </a:lnTo>
                    <a:lnTo>
                      <a:pt x="74" y="290"/>
                    </a:lnTo>
                    <a:lnTo>
                      <a:pt x="76" y="301"/>
                    </a:lnTo>
                    <a:lnTo>
                      <a:pt x="76" y="303"/>
                    </a:lnTo>
                    <a:lnTo>
                      <a:pt x="76" y="354"/>
                    </a:lnTo>
                    <a:lnTo>
                      <a:pt x="76" y="354"/>
                    </a:lnTo>
                    <a:lnTo>
                      <a:pt x="76" y="359"/>
                    </a:lnTo>
                    <a:lnTo>
                      <a:pt x="80" y="367"/>
                    </a:lnTo>
                    <a:lnTo>
                      <a:pt x="83" y="372"/>
                    </a:lnTo>
                    <a:lnTo>
                      <a:pt x="89" y="376"/>
                    </a:lnTo>
                    <a:lnTo>
                      <a:pt x="140" y="401"/>
                    </a:lnTo>
                    <a:lnTo>
                      <a:pt x="140" y="401"/>
                    </a:lnTo>
                    <a:lnTo>
                      <a:pt x="145" y="403"/>
                    </a:lnTo>
                    <a:lnTo>
                      <a:pt x="150" y="405"/>
                    </a:lnTo>
                    <a:lnTo>
                      <a:pt x="150" y="405"/>
                    </a:lnTo>
                    <a:lnTo>
                      <a:pt x="158" y="403"/>
                    </a:lnTo>
                    <a:lnTo>
                      <a:pt x="163" y="401"/>
                    </a:lnTo>
                    <a:lnTo>
                      <a:pt x="214" y="376"/>
                    </a:lnTo>
                    <a:lnTo>
                      <a:pt x="214" y="376"/>
                    </a:lnTo>
                    <a:lnTo>
                      <a:pt x="219" y="372"/>
                    </a:lnTo>
                    <a:lnTo>
                      <a:pt x="225" y="367"/>
                    </a:lnTo>
                    <a:lnTo>
                      <a:pt x="227" y="359"/>
                    </a:lnTo>
                    <a:lnTo>
                      <a:pt x="228" y="354"/>
                    </a:lnTo>
                    <a:lnTo>
                      <a:pt x="228" y="303"/>
                    </a:lnTo>
                    <a:lnTo>
                      <a:pt x="228" y="303"/>
                    </a:lnTo>
                    <a:lnTo>
                      <a:pt x="228" y="296"/>
                    </a:lnTo>
                    <a:lnTo>
                      <a:pt x="230" y="289"/>
                    </a:lnTo>
                    <a:lnTo>
                      <a:pt x="236" y="278"/>
                    </a:lnTo>
                    <a:lnTo>
                      <a:pt x="241" y="272"/>
                    </a:lnTo>
                    <a:lnTo>
                      <a:pt x="243" y="270"/>
                    </a:lnTo>
                    <a:lnTo>
                      <a:pt x="248" y="267"/>
                    </a:lnTo>
                    <a:lnTo>
                      <a:pt x="248" y="267"/>
                    </a:lnTo>
                    <a:lnTo>
                      <a:pt x="261" y="256"/>
                    </a:lnTo>
                    <a:lnTo>
                      <a:pt x="272" y="243"/>
                    </a:lnTo>
                    <a:lnTo>
                      <a:pt x="281" y="231"/>
                    </a:lnTo>
                    <a:lnTo>
                      <a:pt x="288" y="216"/>
                    </a:lnTo>
                    <a:lnTo>
                      <a:pt x="294" y="200"/>
                    </a:lnTo>
                    <a:lnTo>
                      <a:pt x="299" y="185"/>
                    </a:lnTo>
                    <a:lnTo>
                      <a:pt x="301" y="169"/>
                    </a:lnTo>
                    <a:lnTo>
                      <a:pt x="303" y="153"/>
                    </a:lnTo>
                    <a:lnTo>
                      <a:pt x="303" y="153"/>
                    </a:lnTo>
                    <a:lnTo>
                      <a:pt x="301" y="136"/>
                    </a:lnTo>
                    <a:lnTo>
                      <a:pt x="299" y="122"/>
                    </a:lnTo>
                    <a:lnTo>
                      <a:pt x="295" y="107"/>
                    </a:lnTo>
                    <a:lnTo>
                      <a:pt x="290" y="93"/>
                    </a:lnTo>
                    <a:lnTo>
                      <a:pt x="285" y="80"/>
                    </a:lnTo>
                    <a:lnTo>
                      <a:pt x="275" y="67"/>
                    </a:lnTo>
                    <a:lnTo>
                      <a:pt x="268" y="57"/>
                    </a:lnTo>
                    <a:lnTo>
                      <a:pt x="257" y="46"/>
                    </a:lnTo>
                    <a:lnTo>
                      <a:pt x="246" y="35"/>
                    </a:lnTo>
                    <a:lnTo>
                      <a:pt x="236" y="28"/>
                    </a:lnTo>
                    <a:lnTo>
                      <a:pt x="223" y="18"/>
                    </a:lnTo>
                    <a:lnTo>
                      <a:pt x="210" y="13"/>
                    </a:lnTo>
                    <a:lnTo>
                      <a:pt x="196" y="8"/>
                    </a:lnTo>
                    <a:lnTo>
                      <a:pt x="181" y="4"/>
                    </a:lnTo>
                    <a:lnTo>
                      <a:pt x="167" y="2"/>
                    </a:lnTo>
                    <a:lnTo>
                      <a:pt x="150" y="0"/>
                    </a:lnTo>
                    <a:lnTo>
                      <a:pt x="150" y="0"/>
                    </a:lnTo>
                    <a:close/>
                    <a:moveTo>
                      <a:pt x="150" y="379"/>
                    </a:moveTo>
                    <a:lnTo>
                      <a:pt x="100" y="354"/>
                    </a:lnTo>
                    <a:lnTo>
                      <a:pt x="203" y="354"/>
                    </a:lnTo>
                    <a:lnTo>
                      <a:pt x="150" y="379"/>
                    </a:lnTo>
                    <a:close/>
                    <a:moveTo>
                      <a:pt x="203" y="303"/>
                    </a:moveTo>
                    <a:lnTo>
                      <a:pt x="203" y="328"/>
                    </a:lnTo>
                    <a:lnTo>
                      <a:pt x="100" y="328"/>
                    </a:lnTo>
                    <a:lnTo>
                      <a:pt x="100" y="303"/>
                    </a:lnTo>
                    <a:lnTo>
                      <a:pt x="100" y="303"/>
                    </a:lnTo>
                    <a:lnTo>
                      <a:pt x="203" y="303"/>
                    </a:lnTo>
                    <a:lnTo>
                      <a:pt x="203" y="303"/>
                    </a:lnTo>
                    <a:close/>
                    <a:moveTo>
                      <a:pt x="232" y="249"/>
                    </a:moveTo>
                    <a:lnTo>
                      <a:pt x="232" y="249"/>
                    </a:lnTo>
                    <a:lnTo>
                      <a:pt x="230" y="249"/>
                    </a:lnTo>
                    <a:lnTo>
                      <a:pt x="223" y="254"/>
                    </a:lnTo>
                    <a:lnTo>
                      <a:pt x="214" y="263"/>
                    </a:lnTo>
                    <a:lnTo>
                      <a:pt x="210" y="270"/>
                    </a:lnTo>
                    <a:lnTo>
                      <a:pt x="207" y="278"/>
                    </a:lnTo>
                    <a:lnTo>
                      <a:pt x="96" y="278"/>
                    </a:lnTo>
                    <a:lnTo>
                      <a:pt x="96" y="278"/>
                    </a:lnTo>
                    <a:lnTo>
                      <a:pt x="94" y="270"/>
                    </a:lnTo>
                    <a:lnTo>
                      <a:pt x="91" y="265"/>
                    </a:lnTo>
                    <a:lnTo>
                      <a:pt x="85" y="260"/>
                    </a:lnTo>
                    <a:lnTo>
                      <a:pt x="78" y="254"/>
                    </a:lnTo>
                    <a:lnTo>
                      <a:pt x="78" y="254"/>
                    </a:lnTo>
                    <a:lnTo>
                      <a:pt x="67" y="245"/>
                    </a:lnTo>
                    <a:lnTo>
                      <a:pt x="56" y="234"/>
                    </a:lnTo>
                    <a:lnTo>
                      <a:pt x="47" y="223"/>
                    </a:lnTo>
                    <a:lnTo>
                      <a:pt x="40" y="211"/>
                    </a:lnTo>
                    <a:lnTo>
                      <a:pt x="34" y="196"/>
                    </a:lnTo>
                    <a:lnTo>
                      <a:pt x="29" y="182"/>
                    </a:lnTo>
                    <a:lnTo>
                      <a:pt x="27" y="167"/>
                    </a:lnTo>
                    <a:lnTo>
                      <a:pt x="25" y="153"/>
                    </a:lnTo>
                    <a:lnTo>
                      <a:pt x="25" y="153"/>
                    </a:lnTo>
                    <a:lnTo>
                      <a:pt x="25" y="140"/>
                    </a:lnTo>
                    <a:lnTo>
                      <a:pt x="27" y="127"/>
                    </a:lnTo>
                    <a:lnTo>
                      <a:pt x="31" y="115"/>
                    </a:lnTo>
                    <a:lnTo>
                      <a:pt x="36" y="104"/>
                    </a:lnTo>
                    <a:lnTo>
                      <a:pt x="40" y="93"/>
                    </a:lnTo>
                    <a:lnTo>
                      <a:pt x="47" y="82"/>
                    </a:lnTo>
                    <a:lnTo>
                      <a:pt x="54" y="71"/>
                    </a:lnTo>
                    <a:lnTo>
                      <a:pt x="62" y="64"/>
                    </a:lnTo>
                    <a:lnTo>
                      <a:pt x="71" y="55"/>
                    </a:lnTo>
                    <a:lnTo>
                      <a:pt x="82" y="47"/>
                    </a:lnTo>
                    <a:lnTo>
                      <a:pt x="91" y="42"/>
                    </a:lnTo>
                    <a:lnTo>
                      <a:pt x="101" y="37"/>
                    </a:lnTo>
                    <a:lnTo>
                      <a:pt x="114" y="31"/>
                    </a:lnTo>
                    <a:lnTo>
                      <a:pt x="125" y="29"/>
                    </a:lnTo>
                    <a:lnTo>
                      <a:pt x="138" y="28"/>
                    </a:lnTo>
                    <a:lnTo>
                      <a:pt x="150" y="26"/>
                    </a:lnTo>
                    <a:lnTo>
                      <a:pt x="150" y="26"/>
                    </a:lnTo>
                    <a:lnTo>
                      <a:pt x="165" y="28"/>
                    </a:lnTo>
                    <a:lnTo>
                      <a:pt x="176" y="29"/>
                    </a:lnTo>
                    <a:lnTo>
                      <a:pt x="188" y="31"/>
                    </a:lnTo>
                    <a:lnTo>
                      <a:pt x="199" y="37"/>
                    </a:lnTo>
                    <a:lnTo>
                      <a:pt x="212" y="42"/>
                    </a:lnTo>
                    <a:lnTo>
                      <a:pt x="221" y="47"/>
                    </a:lnTo>
                    <a:lnTo>
                      <a:pt x="232" y="55"/>
                    </a:lnTo>
                    <a:lnTo>
                      <a:pt x="239" y="64"/>
                    </a:lnTo>
                    <a:lnTo>
                      <a:pt x="248" y="71"/>
                    </a:lnTo>
                    <a:lnTo>
                      <a:pt x="256" y="82"/>
                    </a:lnTo>
                    <a:lnTo>
                      <a:pt x="261" y="93"/>
                    </a:lnTo>
                    <a:lnTo>
                      <a:pt x="266" y="104"/>
                    </a:lnTo>
                    <a:lnTo>
                      <a:pt x="272" y="115"/>
                    </a:lnTo>
                    <a:lnTo>
                      <a:pt x="274" y="127"/>
                    </a:lnTo>
                    <a:lnTo>
                      <a:pt x="275" y="140"/>
                    </a:lnTo>
                    <a:lnTo>
                      <a:pt x="277" y="153"/>
                    </a:lnTo>
                    <a:lnTo>
                      <a:pt x="277" y="153"/>
                    </a:lnTo>
                    <a:lnTo>
                      <a:pt x="275" y="165"/>
                    </a:lnTo>
                    <a:lnTo>
                      <a:pt x="274" y="180"/>
                    </a:lnTo>
                    <a:lnTo>
                      <a:pt x="270" y="192"/>
                    </a:lnTo>
                    <a:lnTo>
                      <a:pt x="265" y="205"/>
                    </a:lnTo>
                    <a:lnTo>
                      <a:pt x="259" y="218"/>
                    </a:lnTo>
                    <a:lnTo>
                      <a:pt x="250" y="229"/>
                    </a:lnTo>
                    <a:lnTo>
                      <a:pt x="243" y="240"/>
                    </a:lnTo>
                    <a:lnTo>
                      <a:pt x="232" y="249"/>
                    </a:lnTo>
                    <a:lnTo>
                      <a:pt x="232" y="2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Freeform 109"/>
              <p:cNvSpPr>
                <a:spLocks/>
              </p:cNvSpPr>
              <p:nvPr/>
            </p:nvSpPr>
            <p:spPr bwMode="auto">
              <a:xfrm>
                <a:off x="8550302" y="3184529"/>
                <a:ext cx="79375" cy="79375"/>
              </a:xfrm>
              <a:custGeom>
                <a:avLst/>
                <a:gdLst/>
                <a:ahLst/>
                <a:cxnLst>
                  <a:cxn ang="0">
                    <a:pos x="13" y="0"/>
                  </a:cxn>
                  <a:cxn ang="0">
                    <a:pos x="13" y="0"/>
                  </a:cxn>
                  <a:cxn ang="0">
                    <a:pos x="9" y="2"/>
                  </a:cxn>
                  <a:cxn ang="0">
                    <a:pos x="4" y="4"/>
                  </a:cxn>
                  <a:cxn ang="0">
                    <a:pos x="2" y="7"/>
                  </a:cxn>
                  <a:cxn ang="0">
                    <a:pos x="0" y="13"/>
                  </a:cxn>
                  <a:cxn ang="0">
                    <a:pos x="0" y="13"/>
                  </a:cxn>
                  <a:cxn ang="0">
                    <a:pos x="2" y="18"/>
                  </a:cxn>
                  <a:cxn ang="0">
                    <a:pos x="4" y="22"/>
                  </a:cxn>
                  <a:cxn ang="0">
                    <a:pos x="9" y="24"/>
                  </a:cxn>
                  <a:cxn ang="0">
                    <a:pos x="13" y="25"/>
                  </a:cxn>
                  <a:cxn ang="0">
                    <a:pos x="13" y="25"/>
                  </a:cxn>
                  <a:cxn ang="0">
                    <a:pos x="24" y="27"/>
                  </a:cxn>
                  <a:cxn ang="0">
                    <a:pos x="35" y="31"/>
                  </a:cxn>
                  <a:cxn ang="0">
                    <a:pos x="46" y="36"/>
                  </a:cxn>
                  <a:cxn ang="0">
                    <a:pos x="57" y="44"/>
                  </a:cxn>
                  <a:cxn ang="0">
                    <a:pos x="64" y="53"/>
                  </a:cxn>
                  <a:cxn ang="0">
                    <a:pos x="71" y="64"/>
                  </a:cxn>
                  <a:cxn ang="0">
                    <a:pos x="75" y="76"/>
                  </a:cxn>
                  <a:cxn ang="0">
                    <a:pos x="77" y="89"/>
                  </a:cxn>
                  <a:cxn ang="0">
                    <a:pos x="77" y="89"/>
                  </a:cxn>
                  <a:cxn ang="0">
                    <a:pos x="78" y="94"/>
                  </a:cxn>
                  <a:cxn ang="0">
                    <a:pos x="80" y="98"/>
                  </a:cxn>
                  <a:cxn ang="0">
                    <a:pos x="84" y="102"/>
                  </a:cxn>
                  <a:cxn ang="0">
                    <a:pos x="89" y="102"/>
                  </a:cxn>
                  <a:cxn ang="0">
                    <a:pos x="89" y="102"/>
                  </a:cxn>
                  <a:cxn ang="0">
                    <a:pos x="95" y="102"/>
                  </a:cxn>
                  <a:cxn ang="0">
                    <a:pos x="98" y="98"/>
                  </a:cxn>
                  <a:cxn ang="0">
                    <a:pos x="100" y="94"/>
                  </a:cxn>
                  <a:cxn ang="0">
                    <a:pos x="102" y="89"/>
                  </a:cxn>
                  <a:cxn ang="0">
                    <a:pos x="102" y="89"/>
                  </a:cxn>
                  <a:cxn ang="0">
                    <a:pos x="100" y="69"/>
                  </a:cxn>
                  <a:cxn ang="0">
                    <a:pos x="95" y="51"/>
                  </a:cxn>
                  <a:cxn ang="0">
                    <a:pos x="86" y="36"/>
                  </a:cxn>
                  <a:cxn ang="0">
                    <a:pos x="75" y="24"/>
                  </a:cxn>
                  <a:cxn ang="0">
                    <a:pos x="60" y="13"/>
                  </a:cxn>
                  <a:cxn ang="0">
                    <a:pos x="46" y="6"/>
                  </a:cxn>
                  <a:cxn ang="0">
                    <a:pos x="29" y="2"/>
                  </a:cxn>
                  <a:cxn ang="0">
                    <a:pos x="13" y="0"/>
                  </a:cxn>
                  <a:cxn ang="0">
                    <a:pos x="13" y="0"/>
                  </a:cxn>
                </a:cxnLst>
                <a:rect l="0" t="0" r="r" b="b"/>
                <a:pathLst>
                  <a:path w="102" h="102">
                    <a:moveTo>
                      <a:pt x="13" y="0"/>
                    </a:moveTo>
                    <a:lnTo>
                      <a:pt x="13" y="0"/>
                    </a:lnTo>
                    <a:lnTo>
                      <a:pt x="9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0" y="13"/>
                    </a:lnTo>
                    <a:lnTo>
                      <a:pt x="0" y="13"/>
                    </a:lnTo>
                    <a:lnTo>
                      <a:pt x="2" y="18"/>
                    </a:lnTo>
                    <a:lnTo>
                      <a:pt x="4" y="22"/>
                    </a:lnTo>
                    <a:lnTo>
                      <a:pt x="9" y="24"/>
                    </a:lnTo>
                    <a:lnTo>
                      <a:pt x="13" y="25"/>
                    </a:lnTo>
                    <a:lnTo>
                      <a:pt x="13" y="25"/>
                    </a:lnTo>
                    <a:lnTo>
                      <a:pt x="24" y="27"/>
                    </a:lnTo>
                    <a:lnTo>
                      <a:pt x="35" y="31"/>
                    </a:lnTo>
                    <a:lnTo>
                      <a:pt x="46" y="36"/>
                    </a:lnTo>
                    <a:lnTo>
                      <a:pt x="57" y="44"/>
                    </a:lnTo>
                    <a:lnTo>
                      <a:pt x="64" y="53"/>
                    </a:lnTo>
                    <a:lnTo>
                      <a:pt x="71" y="64"/>
                    </a:lnTo>
                    <a:lnTo>
                      <a:pt x="75" y="76"/>
                    </a:lnTo>
                    <a:lnTo>
                      <a:pt x="77" y="89"/>
                    </a:lnTo>
                    <a:lnTo>
                      <a:pt x="77" y="89"/>
                    </a:lnTo>
                    <a:lnTo>
                      <a:pt x="78" y="94"/>
                    </a:lnTo>
                    <a:lnTo>
                      <a:pt x="80" y="98"/>
                    </a:lnTo>
                    <a:lnTo>
                      <a:pt x="84" y="102"/>
                    </a:lnTo>
                    <a:lnTo>
                      <a:pt x="89" y="102"/>
                    </a:lnTo>
                    <a:lnTo>
                      <a:pt x="89" y="102"/>
                    </a:lnTo>
                    <a:lnTo>
                      <a:pt x="95" y="102"/>
                    </a:lnTo>
                    <a:lnTo>
                      <a:pt x="98" y="98"/>
                    </a:lnTo>
                    <a:lnTo>
                      <a:pt x="100" y="94"/>
                    </a:lnTo>
                    <a:lnTo>
                      <a:pt x="102" y="89"/>
                    </a:lnTo>
                    <a:lnTo>
                      <a:pt x="102" y="89"/>
                    </a:lnTo>
                    <a:lnTo>
                      <a:pt x="100" y="69"/>
                    </a:lnTo>
                    <a:lnTo>
                      <a:pt x="95" y="51"/>
                    </a:lnTo>
                    <a:lnTo>
                      <a:pt x="86" y="36"/>
                    </a:lnTo>
                    <a:lnTo>
                      <a:pt x="75" y="24"/>
                    </a:lnTo>
                    <a:lnTo>
                      <a:pt x="60" y="13"/>
                    </a:lnTo>
                    <a:lnTo>
                      <a:pt x="46" y="6"/>
                    </a:lnTo>
                    <a:lnTo>
                      <a:pt x="29" y="2"/>
                    </a:lnTo>
                    <a:lnTo>
                      <a:pt x="13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0" name="文本框 49"/>
          <p:cNvSpPr txBox="1"/>
          <p:nvPr/>
        </p:nvSpPr>
        <p:spPr>
          <a:xfrm>
            <a:off x="86685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营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2939278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销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01250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策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7198463" y="4486189"/>
            <a:ext cx="788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略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08448" y="20315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营销策略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45056" y="15699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blipFill dpi="0"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2453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8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30" grpId="0" animBg="1"/>
      <p:bldP spid="39" grpId="0" animBg="1"/>
      <p:bldP spid="50" grpId="0"/>
      <p:bldP spid="51" grpId="0"/>
      <p:bldP spid="52" grpId="0"/>
      <p:bldP spid="53" grpId="0"/>
      <p:bldP spid="57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E0483FF-757B-47A6-A83D-E046E687D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39"/>
          <a:stretch/>
        </p:blipFill>
        <p:spPr>
          <a:xfrm>
            <a:off x="474118" y="2021304"/>
            <a:ext cx="3740103" cy="261944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1224644" y="801957"/>
            <a:ext cx="6570616" cy="11731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zh-CN" altLang="en-US" sz="900" dirty="0">
                <a:solidFill>
                  <a:schemeClr val="bg1"/>
                </a:solidFill>
                <a:latin typeface="华文细黑" panose="02010600040101010101" pitchFamily="2" charset="-122"/>
              </a:rPr>
              <a:t>  </a:t>
            </a:r>
            <a:r>
              <a:rPr lang="en-US" altLang="zh-CN" dirty="0">
                <a:solidFill>
                  <a:schemeClr val="bg1"/>
                </a:solidFill>
                <a:latin typeface="华文细黑" panose="02010600040101010101" pitchFamily="2" charset="-122"/>
              </a:rPr>
              <a:t>AR</a:t>
            </a:r>
            <a:r>
              <a:rPr lang="zh-CN" altLang="en-US" dirty="0">
                <a:solidFill>
                  <a:schemeClr val="bg1"/>
                </a:solidFill>
                <a:latin typeface="华文细黑" panose="02010600040101010101" pitchFamily="2" charset="-122"/>
              </a:rPr>
              <a:t>简创家具作为致力于发展家具方面的技术，将集中优势资源在技术研发、市场营销、生产管理等方面予以实施，逐步形成专业化、规模化的智能家居市场。</a:t>
            </a:r>
            <a:endParaRPr lang="zh-CN" altLang="en-US" sz="900" dirty="0">
              <a:solidFill>
                <a:schemeClr val="bg1"/>
              </a:solidFill>
              <a:latin typeface="华文细黑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9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8448" y="20315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实物演示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45056" y="15699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00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7CD72A-0AFE-469C-A3AE-4DDD6AF065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04" r="9900" b="1053"/>
          <a:stretch/>
        </p:blipFill>
        <p:spPr>
          <a:xfrm>
            <a:off x="4652710" y="2021305"/>
            <a:ext cx="4017172" cy="26194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32287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95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95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2740895" y="1926029"/>
            <a:ext cx="39212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9pPr>
          </a:lstStyle>
          <a:p>
            <a:pPr eaLnBrk="1" hangingPunct="1"/>
            <a:r>
              <a:rPr lang="zh-CN" altLang="en-US" sz="6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  <a:ea typeface="+mn-ea"/>
              </a:rPr>
              <a:t>团队成员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613456" y="3160668"/>
            <a:ext cx="5917087" cy="131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  <a:ea typeface="+mn-ea"/>
              </a:rPr>
              <a:t>拥有良好优秀的团队成员是项目成功的基础与前提</a:t>
            </a:r>
            <a:endParaRPr lang="en-US" altLang="zh-CN" sz="32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+mn-ea"/>
              <a:ea typeface="+mn-ea"/>
            </a:endParaRPr>
          </a:p>
        </p:txBody>
      </p:sp>
      <p:sp>
        <p:nvSpPr>
          <p:cNvPr id="6" name="文本框 16"/>
          <p:cNvSpPr txBox="1"/>
          <p:nvPr/>
        </p:nvSpPr>
        <p:spPr bwMode="auto">
          <a:xfrm>
            <a:off x="3895371" y="604295"/>
            <a:ext cx="1353256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cs typeface="Mongolian Baiti" panose="03000500000000000000" pitchFamily="66" charset="0"/>
              </a:rPr>
              <a:t>04</a:t>
            </a:r>
            <a:endParaRPr lang="zh-CN" altLang="en-US" sz="8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76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611780" y="1770678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小组成员，主要工作负责后台数据库的采集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611780" y="2624208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小组成员，主要工作负责</a:t>
            </a:r>
            <a:r>
              <a:rPr lang="en-US" altLang="zh-CN" sz="1800" dirty="0">
                <a:solidFill>
                  <a:schemeClr val="bg1"/>
                </a:solidFill>
                <a:latin typeface="微软雅黑" pitchFamily="34" charset="-122"/>
              </a:rPr>
              <a:t>UI</a:t>
            </a: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页面设计与排版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611780" y="3421741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小组成员，主要工作负责编写后台数据库代码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37118" y="2518984"/>
            <a:ext cx="1602178" cy="651190"/>
            <a:chOff x="818583" y="3254418"/>
            <a:chExt cx="1602178" cy="651190"/>
          </a:xfrm>
        </p:grpSpPr>
        <p:sp>
          <p:nvSpPr>
            <p:cNvPr id="16" name="任意多边形 15"/>
            <p:cNvSpPr/>
            <p:nvPr/>
          </p:nvSpPr>
          <p:spPr>
            <a:xfrm>
              <a:off x="818583" y="3264737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sz="16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dirty="0">
                  <a:solidFill>
                    <a:schemeClr val="bg1"/>
                  </a:solidFill>
                </a:rPr>
                <a:t>朱真生</a:t>
              </a:r>
              <a:endParaRPr lang="en-US" altLang="zh-CN" sz="1800" dirty="0">
                <a:solidFill>
                  <a:schemeClr val="bg1"/>
                </a:solidFill>
              </a:endParaRPr>
            </a:p>
          </p:txBody>
        </p:sp>
        <p:sp>
          <p:nvSpPr>
            <p:cNvPr id="20" name="MH_Other_4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444527" y="3254418"/>
              <a:ext cx="294624" cy="210447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fontScale="85000" lnSpcReduction="2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76896" y="4243826"/>
            <a:ext cx="1602178" cy="678087"/>
            <a:chOff x="818583" y="4082808"/>
            <a:chExt cx="1602178" cy="678087"/>
          </a:xfrm>
        </p:grpSpPr>
        <p:sp>
          <p:nvSpPr>
            <p:cNvPr id="17" name="任意多边形 16"/>
            <p:cNvSpPr/>
            <p:nvPr/>
          </p:nvSpPr>
          <p:spPr>
            <a:xfrm>
              <a:off x="818583" y="4120024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bg1"/>
                  </a:solidFill>
                </a:rPr>
                <a:t>吴东鸿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  <p:sp>
          <p:nvSpPr>
            <p:cNvPr id="21" name="MH_Other_7"/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478469" y="4082808"/>
              <a:ext cx="282406" cy="237601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37118" y="722320"/>
            <a:ext cx="1602178" cy="726570"/>
            <a:chOff x="846415" y="1558512"/>
            <a:chExt cx="1602178" cy="726570"/>
          </a:xfrm>
        </p:grpSpPr>
        <p:sp>
          <p:nvSpPr>
            <p:cNvPr id="14" name="任意多边形 13"/>
            <p:cNvSpPr/>
            <p:nvPr/>
          </p:nvSpPr>
          <p:spPr>
            <a:xfrm>
              <a:off x="846415" y="1644211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800" b="1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bg1"/>
                  </a:solidFill>
                </a:rPr>
                <a:t>林春燕</a:t>
              </a:r>
              <a:endParaRPr lang="en-US" sz="20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2" name="MH_Other_10"/>
            <p:cNvSpPr/>
            <p:nvPr>
              <p:custDataLst>
                <p:tags r:id="rId3"/>
              </p:custDataLst>
            </p:nvPr>
          </p:nvSpPr>
          <p:spPr>
            <a:xfrm>
              <a:off x="1538207" y="1558512"/>
              <a:ext cx="238959" cy="287837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37118" y="1658741"/>
            <a:ext cx="1602178" cy="640871"/>
            <a:chOff x="818583" y="2444089"/>
            <a:chExt cx="1602178" cy="640871"/>
          </a:xfrm>
        </p:grpSpPr>
        <p:sp>
          <p:nvSpPr>
            <p:cNvPr id="15" name="任意多边形 14"/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dirty="0">
                  <a:solidFill>
                    <a:schemeClr val="bg1"/>
                  </a:solidFill>
                </a:rPr>
                <a:t>陈浩曼</a:t>
              </a:r>
              <a:endParaRPr lang="en-US" sz="20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MH_Other_13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507017" y="2444089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fontScale="92500"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Content Placeholder 2"/>
          <p:cNvSpPr txBox="1">
            <a:spLocks/>
          </p:cNvSpPr>
          <p:nvPr/>
        </p:nvSpPr>
        <p:spPr>
          <a:xfrm>
            <a:off x="2611780" y="917148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作为小组的组长，主要负责前端页面的编写</a:t>
            </a:r>
            <a:endParaRPr lang="zh-CN" altLang="en-US" sz="18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08448" y="20315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团队成员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45056" y="15699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blipFill dpi="0" rotWithShape="1"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2AD324C-F6F6-4B27-89C8-07AEC6F2A20A}"/>
              </a:ext>
            </a:extLst>
          </p:cNvPr>
          <p:cNvGrpSpPr/>
          <p:nvPr/>
        </p:nvGrpSpPr>
        <p:grpSpPr>
          <a:xfrm>
            <a:off x="709286" y="3331438"/>
            <a:ext cx="1602178" cy="682697"/>
            <a:chOff x="818583" y="2402263"/>
            <a:chExt cx="1602178" cy="682697"/>
          </a:xfrm>
        </p:grpSpPr>
        <p:sp>
          <p:nvSpPr>
            <p:cNvPr id="25" name="任意多边形 14">
              <a:extLst>
                <a:ext uri="{FF2B5EF4-FFF2-40B4-BE49-F238E27FC236}">
                  <a16:creationId xmlns:a16="http://schemas.microsoft.com/office/drawing/2014/main" id="{E637AEDC-CDA0-45D6-949A-5C6A4BA818E3}"/>
                </a:ext>
              </a:extLst>
            </p:cNvPr>
            <p:cNvSpPr/>
            <p:nvPr/>
          </p:nvSpPr>
          <p:spPr>
            <a:xfrm>
              <a:off x="818583" y="2444089"/>
              <a:ext cx="1602178" cy="640871"/>
            </a:xfrm>
            <a:custGeom>
              <a:avLst/>
              <a:gdLst>
                <a:gd name="connsiteX0" fmla="*/ 0 w 1602178"/>
                <a:gd name="connsiteY0" fmla="*/ 0 h 640871"/>
                <a:gd name="connsiteX1" fmla="*/ 1281743 w 1602178"/>
                <a:gd name="connsiteY1" fmla="*/ 0 h 640871"/>
                <a:gd name="connsiteX2" fmla="*/ 1602178 w 1602178"/>
                <a:gd name="connsiteY2" fmla="*/ 320436 h 640871"/>
                <a:gd name="connsiteX3" fmla="*/ 1281743 w 1602178"/>
                <a:gd name="connsiteY3" fmla="*/ 640871 h 640871"/>
                <a:gd name="connsiteX4" fmla="*/ 0 w 1602178"/>
                <a:gd name="connsiteY4" fmla="*/ 640871 h 640871"/>
                <a:gd name="connsiteX5" fmla="*/ 320436 w 1602178"/>
                <a:gd name="connsiteY5" fmla="*/ 320436 h 640871"/>
                <a:gd name="connsiteX6" fmla="*/ 0 w 1602178"/>
                <a:gd name="connsiteY6" fmla="*/ 0 h 64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2178" h="640871">
                  <a:moveTo>
                    <a:pt x="0" y="0"/>
                  </a:moveTo>
                  <a:lnTo>
                    <a:pt x="1281743" y="0"/>
                  </a:lnTo>
                  <a:lnTo>
                    <a:pt x="1602178" y="320436"/>
                  </a:lnTo>
                  <a:lnTo>
                    <a:pt x="1281743" y="640871"/>
                  </a:lnTo>
                  <a:lnTo>
                    <a:pt x="0" y="640871"/>
                  </a:lnTo>
                  <a:lnTo>
                    <a:pt x="320436" y="320436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30596" tIns="5080" rIns="320435" bIns="508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>
                <a:solidFill>
                  <a:schemeClr val="bg1"/>
                </a:solidFill>
              </a:endParaRPr>
            </a:p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kern="1200" dirty="0">
                  <a:solidFill>
                    <a:schemeClr val="bg1"/>
                  </a:solidFill>
                </a:rPr>
                <a:t>丁有生</a:t>
              </a:r>
              <a:endParaRPr lang="en-US" sz="1800" kern="1200" dirty="0">
                <a:solidFill>
                  <a:schemeClr val="bg1"/>
                </a:solidFill>
              </a:endParaRPr>
            </a:p>
          </p:txBody>
        </p:sp>
        <p:sp>
          <p:nvSpPr>
            <p:cNvPr id="28" name="MH_Other_13">
              <a:extLst>
                <a:ext uri="{FF2B5EF4-FFF2-40B4-BE49-F238E27FC236}">
                  <a16:creationId xmlns:a16="http://schemas.microsoft.com/office/drawing/2014/main" id="{94900E6C-1FE9-4C69-94D5-87778F20DA89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516211" y="2402263"/>
              <a:ext cx="218593" cy="215878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normAutofit fontScale="92500" lnSpcReduction="1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3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18D30AD-B6E1-41AB-B0D9-7A371C9E9133}"/>
              </a:ext>
            </a:extLst>
          </p:cNvPr>
          <p:cNvSpPr txBox="1">
            <a:spLocks/>
          </p:cNvSpPr>
          <p:nvPr/>
        </p:nvSpPr>
        <p:spPr>
          <a:xfrm>
            <a:off x="2611780" y="4281042"/>
            <a:ext cx="5472608" cy="4169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</a:rPr>
              <a:t>小组成员，主要工作负责项目的运营与策划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81217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/>
      <p:bldP spid="26" grpId="0"/>
      <p:bldP spid="27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2344654" y="1943661"/>
            <a:ext cx="463526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9pPr>
          </a:lstStyle>
          <a:p>
            <a:pPr eaLnBrk="1" hangingPunct="1"/>
            <a:r>
              <a:rPr lang="zh-CN" altLang="en-US" sz="6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  <a:ea typeface="+mn-ea"/>
              </a:rPr>
              <a:t>产品与研发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90548" y="3039729"/>
            <a:ext cx="7362902" cy="131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产品主要运用</a:t>
            </a:r>
            <a:r>
              <a:rPr lang="en-US" altLang="zh-CN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C#</a:t>
            </a:r>
            <a:r>
              <a:rPr lang="zh-CN" altLang="en-US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进行编程，利用</a:t>
            </a:r>
            <a:r>
              <a:rPr lang="en-US" altLang="zh-CN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3D</a:t>
            </a:r>
            <a:r>
              <a:rPr lang="zh-CN" altLang="en-US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进行建模的方式，把两者结合在一起</a:t>
            </a:r>
            <a:endParaRPr lang="en-US" altLang="zh-CN" sz="32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+mn-ea"/>
              <a:ea typeface="+mn-ea"/>
            </a:endParaRPr>
          </a:p>
        </p:txBody>
      </p:sp>
      <p:sp>
        <p:nvSpPr>
          <p:cNvPr id="6" name="文本框 16"/>
          <p:cNvSpPr txBox="1"/>
          <p:nvPr/>
        </p:nvSpPr>
        <p:spPr bwMode="auto">
          <a:xfrm>
            <a:off x="3874532" y="645294"/>
            <a:ext cx="1394934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cs typeface="Mongolian Baiti" panose="03000500000000000000" pitchFamily="66" charset="0"/>
              </a:rPr>
              <a:t>05</a:t>
            </a:r>
            <a:endParaRPr lang="zh-CN" altLang="en-US" sz="8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44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3"/>
          <p:cNvSpPr txBox="1">
            <a:spLocks/>
          </p:cNvSpPr>
          <p:nvPr/>
        </p:nvSpPr>
        <p:spPr>
          <a:xfrm>
            <a:off x="4572000" y="3722716"/>
            <a:ext cx="5148072" cy="46275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华文细黑" panose="02010600040101010101" pitchFamily="2" charset="-122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1"/>
                </a:solidFill>
              </a:rPr>
              <a:t>成功案</a:t>
            </a:r>
            <a:endParaRPr lang="en-US" altLang="zh-CN" sz="2800" b="1" dirty="0">
              <a:solidFill>
                <a:schemeClr val="bg1"/>
              </a:solidFill>
            </a:endParaRPr>
          </a:p>
          <a:p>
            <a:r>
              <a:rPr lang="zh-CN" altLang="en-US" sz="2800" b="1" dirty="0">
                <a:solidFill>
                  <a:schemeClr val="bg1"/>
                </a:solidFill>
              </a:rPr>
              <a:t>例展示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00315" y="3385347"/>
            <a:ext cx="3968923" cy="1137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bg1"/>
                </a:solidFill>
                <a:latin typeface="+mn-ea"/>
              </a:rPr>
              <a:t>家居也是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AR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零售业应用的一个主要部分，家居一般体量大，更换成本较高，非常适合应用 </a:t>
            </a:r>
            <a:r>
              <a:rPr lang="en-US" altLang="zh-CN" dirty="0">
                <a:solidFill>
                  <a:schemeClr val="bg1"/>
                </a:solidFill>
                <a:latin typeface="+mn-ea"/>
              </a:rPr>
              <a:t>AR </a:t>
            </a:r>
            <a:r>
              <a:rPr lang="zh-CN" altLang="en-US" dirty="0">
                <a:solidFill>
                  <a:schemeClr val="bg1"/>
                </a:solidFill>
                <a:latin typeface="+mn-ea"/>
              </a:rPr>
              <a:t>的模拟效果。想象一下，不必真正搬运购买，就可以看到某件产品在自己家中的效果，这样就能更快买到适合自己的商品。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8A21C56-4826-4899-94A2-D106F6F9B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15" y="157911"/>
            <a:ext cx="5746651" cy="31948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F0EBBB-A506-4DF6-BB65-F75020C66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999" y="103106"/>
            <a:ext cx="2686051" cy="4827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87661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>
            <a:extLst>
              <a:ext uri="{FF2B5EF4-FFF2-40B4-BE49-F238E27FC236}">
                <a16:creationId xmlns:a16="http://schemas.microsoft.com/office/drawing/2014/main" id="{AF46B836-9F6A-4790-8623-09A86F5D6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222" y="3198160"/>
            <a:ext cx="2816915" cy="1747201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708448" y="20315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产品与研发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145056" y="15699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4" name="Freeform 15"/>
          <p:cNvSpPr>
            <a:spLocks noChangeAspect="1" noEditPoints="1"/>
          </p:cNvSpPr>
          <p:nvPr/>
        </p:nvSpPr>
        <p:spPr bwMode="auto">
          <a:xfrm>
            <a:off x="4272571" y="2780344"/>
            <a:ext cx="513534" cy="373965"/>
          </a:xfrm>
          <a:custGeom>
            <a:avLst/>
            <a:gdLst>
              <a:gd name="T0" fmla="*/ 275 w 326"/>
              <a:gd name="T1" fmla="*/ 25 h 237"/>
              <a:gd name="T2" fmla="*/ 49 w 326"/>
              <a:gd name="T3" fmla="*/ 163 h 237"/>
              <a:gd name="T4" fmla="*/ 162 w 326"/>
              <a:gd name="T5" fmla="*/ 127 h 237"/>
              <a:gd name="T6" fmla="*/ 222 w 326"/>
              <a:gd name="T7" fmla="*/ 134 h 237"/>
              <a:gd name="T8" fmla="*/ 162 w 326"/>
              <a:gd name="T9" fmla="*/ 127 h 237"/>
              <a:gd name="T10" fmla="*/ 162 w 326"/>
              <a:gd name="T11" fmla="*/ 116 h 237"/>
              <a:gd name="T12" fmla="*/ 222 w 326"/>
              <a:gd name="T13" fmla="*/ 108 h 237"/>
              <a:gd name="T14" fmla="*/ 162 w 326"/>
              <a:gd name="T15" fmla="*/ 86 h 237"/>
              <a:gd name="T16" fmla="*/ 263 w 326"/>
              <a:gd name="T17" fmla="*/ 94 h 237"/>
              <a:gd name="T18" fmla="*/ 162 w 326"/>
              <a:gd name="T19" fmla="*/ 86 h 237"/>
              <a:gd name="T20" fmla="*/ 162 w 326"/>
              <a:gd name="T21" fmla="*/ 74 h 237"/>
              <a:gd name="T22" fmla="*/ 263 w 326"/>
              <a:gd name="T23" fmla="*/ 66 h 237"/>
              <a:gd name="T24" fmla="*/ 162 w 326"/>
              <a:gd name="T25" fmla="*/ 45 h 237"/>
              <a:gd name="T26" fmla="*/ 263 w 326"/>
              <a:gd name="T27" fmla="*/ 53 h 237"/>
              <a:gd name="T28" fmla="*/ 162 w 326"/>
              <a:gd name="T29" fmla="*/ 45 h 237"/>
              <a:gd name="T30" fmla="*/ 93 w 326"/>
              <a:gd name="T31" fmla="*/ 43 h 237"/>
              <a:gd name="T32" fmla="*/ 91 w 326"/>
              <a:gd name="T33" fmla="*/ 44 h 237"/>
              <a:gd name="T34" fmla="*/ 90 w 326"/>
              <a:gd name="T35" fmla="*/ 44 h 237"/>
              <a:gd name="T36" fmla="*/ 89 w 326"/>
              <a:gd name="T37" fmla="*/ 45 h 237"/>
              <a:gd name="T38" fmla="*/ 88 w 326"/>
              <a:gd name="T39" fmla="*/ 45 h 237"/>
              <a:gd name="T40" fmla="*/ 88 w 326"/>
              <a:gd name="T41" fmla="*/ 45 h 237"/>
              <a:gd name="T42" fmla="*/ 87 w 326"/>
              <a:gd name="T43" fmla="*/ 46 h 237"/>
              <a:gd name="T44" fmla="*/ 87 w 326"/>
              <a:gd name="T45" fmla="*/ 46 h 237"/>
              <a:gd name="T46" fmla="*/ 86 w 326"/>
              <a:gd name="T47" fmla="*/ 47 h 237"/>
              <a:gd name="T48" fmla="*/ 85 w 326"/>
              <a:gd name="T49" fmla="*/ 47 h 237"/>
              <a:gd name="T50" fmla="*/ 85 w 326"/>
              <a:gd name="T51" fmla="*/ 47 h 237"/>
              <a:gd name="T52" fmla="*/ 84 w 326"/>
              <a:gd name="T53" fmla="*/ 48 h 237"/>
              <a:gd name="T54" fmla="*/ 84 w 326"/>
              <a:gd name="T55" fmla="*/ 48 h 237"/>
              <a:gd name="T56" fmla="*/ 83 w 326"/>
              <a:gd name="T57" fmla="*/ 49 h 237"/>
              <a:gd name="T58" fmla="*/ 83 w 326"/>
              <a:gd name="T59" fmla="*/ 49 h 237"/>
              <a:gd name="T60" fmla="*/ 82 w 326"/>
              <a:gd name="T61" fmla="*/ 50 h 237"/>
              <a:gd name="T62" fmla="*/ 82 w 326"/>
              <a:gd name="T63" fmla="*/ 50 h 237"/>
              <a:gd name="T64" fmla="*/ 72 w 326"/>
              <a:gd name="T65" fmla="*/ 69 h 237"/>
              <a:gd name="T66" fmla="*/ 144 w 326"/>
              <a:gd name="T67" fmla="*/ 105 h 237"/>
              <a:gd name="T68" fmla="*/ 93 w 326"/>
              <a:gd name="T69" fmla="*/ 43 h 237"/>
              <a:gd name="T70" fmla="*/ 80 w 326"/>
              <a:gd name="T71" fmla="*/ 69 h 237"/>
              <a:gd name="T72" fmla="*/ 106 w 326"/>
              <a:gd name="T73" fmla="*/ 102 h 237"/>
              <a:gd name="T74" fmla="*/ 132 w 326"/>
              <a:gd name="T75" fmla="*/ 71 h 237"/>
              <a:gd name="T76" fmla="*/ 113 w 326"/>
              <a:gd name="T77" fmla="*/ 64 h 237"/>
              <a:gd name="T78" fmla="*/ 109 w 326"/>
              <a:gd name="T79" fmla="*/ 72 h 237"/>
              <a:gd name="T80" fmla="*/ 106 w 326"/>
              <a:gd name="T81" fmla="*/ 72 h 237"/>
              <a:gd name="T82" fmla="*/ 116 w 326"/>
              <a:gd name="T83" fmla="*/ 77 h 237"/>
              <a:gd name="T84" fmla="*/ 116 w 326"/>
              <a:gd name="T85" fmla="*/ 84 h 237"/>
              <a:gd name="T86" fmla="*/ 116 w 326"/>
              <a:gd name="T87" fmla="*/ 77 h 237"/>
              <a:gd name="T88" fmla="*/ 91 w 326"/>
              <a:gd name="T89" fmla="*/ 81 h 237"/>
              <a:gd name="T90" fmla="*/ 98 w 326"/>
              <a:gd name="T91" fmla="*/ 81 h 237"/>
              <a:gd name="T92" fmla="*/ 148 w 326"/>
              <a:gd name="T93" fmla="*/ 149 h 237"/>
              <a:gd name="T94" fmla="*/ 93 w 326"/>
              <a:gd name="T95" fmla="*/ 142 h 237"/>
              <a:gd name="T96" fmla="*/ 63 w 326"/>
              <a:gd name="T97" fmla="*/ 149 h 237"/>
              <a:gd name="T98" fmla="*/ 145 w 326"/>
              <a:gd name="T99" fmla="*/ 199 h 237"/>
              <a:gd name="T100" fmla="*/ 191 w 326"/>
              <a:gd name="T101" fmla="*/ 219 h 237"/>
              <a:gd name="T102" fmla="*/ 145 w 326"/>
              <a:gd name="T103" fmla="*/ 199 h 237"/>
              <a:gd name="T104" fmla="*/ 26 w 326"/>
              <a:gd name="T105" fmla="*/ 24 h 237"/>
              <a:gd name="T106" fmla="*/ 43 w 326"/>
              <a:gd name="T107" fmla="*/ 182 h 237"/>
              <a:gd name="T108" fmla="*/ 0 w 326"/>
              <a:gd name="T109" fmla="*/ 216 h 237"/>
              <a:gd name="T110" fmla="*/ 326 w 326"/>
              <a:gd name="T111" fmla="*/ 237 h 237"/>
              <a:gd name="T112" fmla="*/ 279 w 326"/>
              <a:gd name="T113" fmla="*/ 182 h 237"/>
              <a:gd name="T114" fmla="*/ 298 w 326"/>
              <a:gd name="T115" fmla="*/ 24 h 237"/>
              <a:gd name="T116" fmla="*/ 50 w 326"/>
              <a:gd name="T117" fmla="*/ 0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6" h="237">
                <a:moveTo>
                  <a:pt x="49" y="25"/>
                </a:moveTo>
                <a:cubicBezTo>
                  <a:pt x="275" y="25"/>
                  <a:pt x="275" y="25"/>
                  <a:pt x="275" y="25"/>
                </a:cubicBezTo>
                <a:cubicBezTo>
                  <a:pt x="275" y="163"/>
                  <a:pt x="275" y="163"/>
                  <a:pt x="275" y="163"/>
                </a:cubicBezTo>
                <a:cubicBezTo>
                  <a:pt x="49" y="163"/>
                  <a:pt x="49" y="163"/>
                  <a:pt x="49" y="163"/>
                </a:cubicBezTo>
                <a:cubicBezTo>
                  <a:pt x="49" y="25"/>
                  <a:pt x="49" y="25"/>
                  <a:pt x="49" y="25"/>
                </a:cubicBezTo>
                <a:close/>
                <a:moveTo>
                  <a:pt x="162" y="127"/>
                </a:moveTo>
                <a:cubicBezTo>
                  <a:pt x="162" y="134"/>
                  <a:pt x="162" y="134"/>
                  <a:pt x="162" y="134"/>
                </a:cubicBezTo>
                <a:cubicBezTo>
                  <a:pt x="222" y="134"/>
                  <a:pt x="222" y="134"/>
                  <a:pt x="222" y="134"/>
                </a:cubicBezTo>
                <a:cubicBezTo>
                  <a:pt x="222" y="127"/>
                  <a:pt x="222" y="127"/>
                  <a:pt x="222" y="127"/>
                </a:cubicBezTo>
                <a:cubicBezTo>
                  <a:pt x="162" y="127"/>
                  <a:pt x="162" y="127"/>
                  <a:pt x="162" y="127"/>
                </a:cubicBezTo>
                <a:close/>
                <a:moveTo>
                  <a:pt x="162" y="108"/>
                </a:moveTo>
                <a:cubicBezTo>
                  <a:pt x="162" y="116"/>
                  <a:pt x="162" y="116"/>
                  <a:pt x="162" y="116"/>
                </a:cubicBezTo>
                <a:cubicBezTo>
                  <a:pt x="222" y="116"/>
                  <a:pt x="222" y="116"/>
                  <a:pt x="222" y="116"/>
                </a:cubicBezTo>
                <a:cubicBezTo>
                  <a:pt x="222" y="108"/>
                  <a:pt x="222" y="108"/>
                  <a:pt x="222" y="108"/>
                </a:cubicBezTo>
                <a:cubicBezTo>
                  <a:pt x="162" y="108"/>
                  <a:pt x="162" y="108"/>
                  <a:pt x="162" y="108"/>
                </a:cubicBezTo>
                <a:close/>
                <a:moveTo>
                  <a:pt x="162" y="86"/>
                </a:moveTo>
                <a:cubicBezTo>
                  <a:pt x="162" y="94"/>
                  <a:pt x="162" y="94"/>
                  <a:pt x="162" y="94"/>
                </a:cubicBezTo>
                <a:cubicBezTo>
                  <a:pt x="263" y="94"/>
                  <a:pt x="263" y="94"/>
                  <a:pt x="263" y="94"/>
                </a:cubicBezTo>
                <a:cubicBezTo>
                  <a:pt x="263" y="86"/>
                  <a:pt x="263" y="86"/>
                  <a:pt x="263" y="86"/>
                </a:cubicBezTo>
                <a:cubicBezTo>
                  <a:pt x="162" y="86"/>
                  <a:pt x="162" y="86"/>
                  <a:pt x="162" y="86"/>
                </a:cubicBezTo>
                <a:close/>
                <a:moveTo>
                  <a:pt x="162" y="66"/>
                </a:moveTo>
                <a:cubicBezTo>
                  <a:pt x="162" y="74"/>
                  <a:pt x="162" y="74"/>
                  <a:pt x="162" y="74"/>
                </a:cubicBezTo>
                <a:cubicBezTo>
                  <a:pt x="263" y="74"/>
                  <a:pt x="263" y="74"/>
                  <a:pt x="263" y="74"/>
                </a:cubicBezTo>
                <a:cubicBezTo>
                  <a:pt x="263" y="66"/>
                  <a:pt x="263" y="66"/>
                  <a:pt x="263" y="66"/>
                </a:cubicBezTo>
                <a:cubicBezTo>
                  <a:pt x="162" y="66"/>
                  <a:pt x="162" y="66"/>
                  <a:pt x="162" y="66"/>
                </a:cubicBezTo>
                <a:close/>
                <a:moveTo>
                  <a:pt x="162" y="45"/>
                </a:moveTo>
                <a:cubicBezTo>
                  <a:pt x="162" y="53"/>
                  <a:pt x="162" y="53"/>
                  <a:pt x="162" y="53"/>
                </a:cubicBezTo>
                <a:cubicBezTo>
                  <a:pt x="263" y="53"/>
                  <a:pt x="263" y="53"/>
                  <a:pt x="263" y="53"/>
                </a:cubicBezTo>
                <a:cubicBezTo>
                  <a:pt x="263" y="45"/>
                  <a:pt x="263" y="45"/>
                  <a:pt x="263" y="45"/>
                </a:cubicBezTo>
                <a:cubicBezTo>
                  <a:pt x="162" y="45"/>
                  <a:pt x="162" y="45"/>
                  <a:pt x="162" y="45"/>
                </a:cubicBezTo>
                <a:close/>
                <a:moveTo>
                  <a:pt x="93" y="43"/>
                </a:moveTo>
                <a:cubicBezTo>
                  <a:pt x="93" y="43"/>
                  <a:pt x="93" y="43"/>
                  <a:pt x="93" y="43"/>
                </a:cubicBezTo>
                <a:cubicBezTo>
                  <a:pt x="92" y="43"/>
                  <a:pt x="91" y="43"/>
                  <a:pt x="91" y="44"/>
                </a:cubicBezTo>
                <a:cubicBezTo>
                  <a:pt x="91" y="44"/>
                  <a:pt x="91" y="44"/>
                  <a:pt x="91" y="44"/>
                </a:cubicBezTo>
                <a:cubicBezTo>
                  <a:pt x="91" y="44"/>
                  <a:pt x="90" y="44"/>
                  <a:pt x="90" y="44"/>
                </a:cubicBezTo>
                <a:cubicBezTo>
                  <a:pt x="90" y="44"/>
                  <a:pt x="90" y="44"/>
                  <a:pt x="90" y="44"/>
                </a:cubicBezTo>
                <a:cubicBezTo>
                  <a:pt x="90" y="44"/>
                  <a:pt x="89" y="45"/>
                  <a:pt x="89" y="45"/>
                </a:cubicBezTo>
                <a:cubicBezTo>
                  <a:pt x="89" y="45"/>
                  <a:pt x="89" y="45"/>
                  <a:pt x="89" y="45"/>
                </a:cubicBezTo>
                <a:cubicBezTo>
                  <a:pt x="89" y="45"/>
                  <a:pt x="89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5"/>
                  <a:pt x="88" y="45"/>
                  <a:pt x="88" y="45"/>
                </a:cubicBezTo>
                <a:cubicBezTo>
                  <a:pt x="88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6" y="46"/>
                  <a:pt x="86" y="46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7"/>
                  <a:pt x="85" y="47"/>
                  <a:pt x="85" y="47"/>
                </a:cubicBezTo>
                <a:cubicBezTo>
                  <a:pt x="85" y="48"/>
                  <a:pt x="85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77" y="55"/>
                  <a:pt x="73" y="62"/>
                  <a:pt x="72" y="69"/>
                </a:cubicBezTo>
                <a:cubicBezTo>
                  <a:pt x="72" y="69"/>
                  <a:pt x="72" y="69"/>
                  <a:pt x="72" y="69"/>
                </a:cubicBezTo>
                <a:cubicBezTo>
                  <a:pt x="70" y="81"/>
                  <a:pt x="82" y="98"/>
                  <a:pt x="66" y="105"/>
                </a:cubicBezTo>
                <a:cubicBezTo>
                  <a:pt x="144" y="105"/>
                  <a:pt x="144" y="105"/>
                  <a:pt x="144" y="105"/>
                </a:cubicBezTo>
                <a:cubicBezTo>
                  <a:pt x="151" y="82"/>
                  <a:pt x="142" y="39"/>
                  <a:pt x="106" y="40"/>
                </a:cubicBezTo>
                <a:cubicBezTo>
                  <a:pt x="101" y="40"/>
                  <a:pt x="97" y="41"/>
                  <a:pt x="93" y="43"/>
                </a:cubicBezTo>
                <a:close/>
                <a:moveTo>
                  <a:pt x="80" y="71"/>
                </a:moveTo>
                <a:cubicBezTo>
                  <a:pt x="80" y="71"/>
                  <a:pt x="80" y="70"/>
                  <a:pt x="80" y="69"/>
                </a:cubicBezTo>
                <a:cubicBezTo>
                  <a:pt x="80" y="71"/>
                  <a:pt x="79" y="73"/>
                  <a:pt x="79" y="75"/>
                </a:cubicBezTo>
                <a:cubicBezTo>
                  <a:pt x="79" y="90"/>
                  <a:pt x="91" y="102"/>
                  <a:pt x="106" y="102"/>
                </a:cubicBezTo>
                <a:cubicBezTo>
                  <a:pt x="120" y="102"/>
                  <a:pt x="132" y="90"/>
                  <a:pt x="132" y="75"/>
                </a:cubicBezTo>
                <a:cubicBezTo>
                  <a:pt x="132" y="74"/>
                  <a:pt x="132" y="72"/>
                  <a:pt x="132" y="71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1" y="72"/>
                  <a:pt x="111" y="72"/>
                  <a:pt x="111" y="72"/>
                </a:cubicBezTo>
                <a:cubicBezTo>
                  <a:pt x="109" y="72"/>
                  <a:pt x="109" y="72"/>
                  <a:pt x="109" y="72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106" y="72"/>
                  <a:pt x="106" y="72"/>
                  <a:pt x="106" y="72"/>
                </a:cubicBezTo>
                <a:cubicBezTo>
                  <a:pt x="80" y="71"/>
                  <a:pt x="80" y="71"/>
                  <a:pt x="80" y="71"/>
                </a:cubicBezTo>
                <a:close/>
                <a:moveTo>
                  <a:pt x="116" y="77"/>
                </a:moveTo>
                <a:cubicBezTo>
                  <a:pt x="114" y="77"/>
                  <a:pt x="112" y="79"/>
                  <a:pt x="112" y="81"/>
                </a:cubicBezTo>
                <a:cubicBezTo>
                  <a:pt x="112" y="83"/>
                  <a:pt x="114" y="84"/>
                  <a:pt x="116" y="84"/>
                </a:cubicBezTo>
                <a:cubicBezTo>
                  <a:pt x="118" y="84"/>
                  <a:pt x="120" y="83"/>
                  <a:pt x="120" y="81"/>
                </a:cubicBezTo>
                <a:cubicBezTo>
                  <a:pt x="120" y="79"/>
                  <a:pt x="118" y="77"/>
                  <a:pt x="116" y="77"/>
                </a:cubicBezTo>
                <a:close/>
                <a:moveTo>
                  <a:pt x="95" y="77"/>
                </a:moveTo>
                <a:cubicBezTo>
                  <a:pt x="93" y="77"/>
                  <a:pt x="91" y="79"/>
                  <a:pt x="91" y="81"/>
                </a:cubicBezTo>
                <a:cubicBezTo>
                  <a:pt x="91" y="83"/>
                  <a:pt x="93" y="84"/>
                  <a:pt x="95" y="84"/>
                </a:cubicBezTo>
                <a:cubicBezTo>
                  <a:pt x="97" y="84"/>
                  <a:pt x="98" y="83"/>
                  <a:pt x="98" y="81"/>
                </a:cubicBezTo>
                <a:cubicBezTo>
                  <a:pt x="98" y="79"/>
                  <a:pt x="97" y="77"/>
                  <a:pt x="95" y="77"/>
                </a:cubicBezTo>
                <a:close/>
                <a:moveTo>
                  <a:pt x="148" y="149"/>
                </a:moveTo>
                <a:cubicBezTo>
                  <a:pt x="147" y="129"/>
                  <a:pt x="135" y="112"/>
                  <a:pt x="118" y="107"/>
                </a:cubicBezTo>
                <a:cubicBezTo>
                  <a:pt x="93" y="142"/>
                  <a:pt x="93" y="142"/>
                  <a:pt x="93" y="142"/>
                </a:cubicBezTo>
                <a:cubicBezTo>
                  <a:pt x="93" y="106"/>
                  <a:pt x="93" y="106"/>
                  <a:pt x="93" y="106"/>
                </a:cubicBezTo>
                <a:cubicBezTo>
                  <a:pt x="76" y="112"/>
                  <a:pt x="64" y="129"/>
                  <a:pt x="63" y="149"/>
                </a:cubicBezTo>
                <a:cubicBezTo>
                  <a:pt x="148" y="149"/>
                  <a:pt x="148" y="149"/>
                  <a:pt x="148" y="149"/>
                </a:cubicBezTo>
                <a:close/>
                <a:moveTo>
                  <a:pt x="145" y="199"/>
                </a:moveTo>
                <a:cubicBezTo>
                  <a:pt x="179" y="199"/>
                  <a:pt x="179" y="199"/>
                  <a:pt x="179" y="199"/>
                </a:cubicBezTo>
                <a:cubicBezTo>
                  <a:pt x="191" y="219"/>
                  <a:pt x="191" y="219"/>
                  <a:pt x="191" y="219"/>
                </a:cubicBezTo>
                <a:cubicBezTo>
                  <a:pt x="134" y="219"/>
                  <a:pt x="134" y="219"/>
                  <a:pt x="134" y="219"/>
                </a:cubicBezTo>
                <a:cubicBezTo>
                  <a:pt x="145" y="199"/>
                  <a:pt x="145" y="199"/>
                  <a:pt x="145" y="199"/>
                </a:cubicBezTo>
                <a:close/>
                <a:moveTo>
                  <a:pt x="50" y="0"/>
                </a:moveTo>
                <a:cubicBezTo>
                  <a:pt x="37" y="0"/>
                  <a:pt x="26" y="11"/>
                  <a:pt x="26" y="24"/>
                </a:cubicBezTo>
                <a:cubicBezTo>
                  <a:pt x="26" y="159"/>
                  <a:pt x="26" y="159"/>
                  <a:pt x="26" y="159"/>
                </a:cubicBezTo>
                <a:cubicBezTo>
                  <a:pt x="26" y="170"/>
                  <a:pt x="33" y="179"/>
                  <a:pt x="43" y="182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237"/>
                  <a:pt x="0" y="237"/>
                  <a:pt x="0" y="237"/>
                </a:cubicBezTo>
                <a:cubicBezTo>
                  <a:pt x="326" y="237"/>
                  <a:pt x="326" y="237"/>
                  <a:pt x="326" y="237"/>
                </a:cubicBezTo>
                <a:cubicBezTo>
                  <a:pt x="326" y="216"/>
                  <a:pt x="326" y="216"/>
                  <a:pt x="326" y="216"/>
                </a:cubicBezTo>
                <a:cubicBezTo>
                  <a:pt x="279" y="182"/>
                  <a:pt x="279" y="182"/>
                  <a:pt x="279" y="182"/>
                </a:cubicBezTo>
                <a:cubicBezTo>
                  <a:pt x="290" y="180"/>
                  <a:pt x="298" y="170"/>
                  <a:pt x="298" y="159"/>
                </a:cubicBezTo>
                <a:cubicBezTo>
                  <a:pt x="298" y="24"/>
                  <a:pt x="298" y="24"/>
                  <a:pt x="298" y="24"/>
                </a:cubicBezTo>
                <a:cubicBezTo>
                  <a:pt x="298" y="11"/>
                  <a:pt x="287" y="0"/>
                  <a:pt x="274" y="0"/>
                </a:cubicBezTo>
                <a:lnTo>
                  <a:pt x="50" y="0"/>
                </a:lnTo>
                <a:close/>
              </a:path>
            </a:pathLst>
          </a:custGeom>
          <a:solidFill>
            <a:sysClr val="window" lastClr="FFFFFF">
              <a:lumMod val="5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宋体"/>
            </a:endParaRPr>
          </a:p>
        </p:txBody>
      </p:sp>
      <p:grpSp>
        <p:nvGrpSpPr>
          <p:cNvPr id="5" name="组合 4"/>
          <p:cNvGrpSpPr/>
          <p:nvPr/>
        </p:nvGrpSpPr>
        <p:grpSpPr>
          <a:xfrm rot="2700000">
            <a:off x="3335012" y="1791577"/>
            <a:ext cx="2376264" cy="2376265"/>
            <a:chOff x="6336196" y="1009196"/>
            <a:chExt cx="2376264" cy="2376265"/>
          </a:xfrm>
          <a:effectLst/>
        </p:grpSpPr>
        <p:sp>
          <p:nvSpPr>
            <p:cNvPr id="6" name="矩形 28"/>
            <p:cNvSpPr/>
            <p:nvPr/>
          </p:nvSpPr>
          <p:spPr>
            <a:xfrm>
              <a:off x="6336196" y="1009196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7" name="矩形 28"/>
            <p:cNvSpPr/>
            <p:nvPr/>
          </p:nvSpPr>
          <p:spPr>
            <a:xfrm rot="5400000">
              <a:off x="7069568" y="1742569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" name="矩形 28"/>
            <p:cNvSpPr/>
            <p:nvPr/>
          </p:nvSpPr>
          <p:spPr>
            <a:xfrm rot="10800000">
              <a:off x="6336196" y="2475942"/>
              <a:ext cx="2376264" cy="909519"/>
            </a:xfrm>
            <a:custGeom>
              <a:avLst/>
              <a:gdLst/>
              <a:ahLst/>
              <a:cxnLst/>
              <a:rect l="l" t="t" r="r" b="b"/>
              <a:pathLst>
                <a:path w="2376264" h="909519">
                  <a:moveTo>
                    <a:pt x="0" y="0"/>
                  </a:moveTo>
                  <a:lnTo>
                    <a:pt x="2376264" y="0"/>
                  </a:lnTo>
                  <a:lnTo>
                    <a:pt x="2376264" y="478604"/>
                  </a:lnTo>
                  <a:lnTo>
                    <a:pt x="0" y="909519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9" name="矩形 28"/>
            <p:cNvSpPr/>
            <p:nvPr/>
          </p:nvSpPr>
          <p:spPr>
            <a:xfrm rot="16200000">
              <a:off x="5998476" y="2137947"/>
              <a:ext cx="1584965" cy="909519"/>
            </a:xfrm>
            <a:custGeom>
              <a:avLst/>
              <a:gdLst/>
              <a:ahLst/>
              <a:cxnLst/>
              <a:rect l="l" t="t" r="r" b="b"/>
              <a:pathLst>
                <a:path w="1567916" h="909519">
                  <a:moveTo>
                    <a:pt x="1567916" y="625191"/>
                  </a:moveTo>
                  <a:lnTo>
                    <a:pt x="0" y="909519"/>
                  </a:lnTo>
                  <a:lnTo>
                    <a:pt x="0" y="0"/>
                  </a:lnTo>
                  <a:lnTo>
                    <a:pt x="1454543" y="0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276323" y="1627947"/>
            <a:ext cx="46679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01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27330" y="2748876"/>
            <a:ext cx="50366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02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771802" y="3383173"/>
            <a:ext cx="393365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4239453" y="3858698"/>
            <a:ext cx="513282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03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492834" y="2736495"/>
            <a:ext cx="503664" cy="461665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914400">
              <a:defRPr/>
            </a:pPr>
            <a:r>
              <a:rPr lang="en-US" altLang="zh-CN" sz="2400" kern="0" dirty="0">
                <a:solidFill>
                  <a:schemeClr val="bg1"/>
                </a:solidFill>
                <a:latin typeface="Impact" pitchFamily="34" charset="0"/>
              </a:rPr>
              <a:t>04</a:t>
            </a:r>
            <a:endParaRPr lang="zh-CN" altLang="en-US" sz="2400" kern="0" dirty="0">
              <a:solidFill>
                <a:schemeClr val="bg1"/>
              </a:solidFill>
              <a:latin typeface="Impact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E2B0F2-E5FB-4C83-9A6A-7C60CC28F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3222" y="1004439"/>
            <a:ext cx="2800077" cy="355180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13D0560-2457-4086-A3E8-19B02E3928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587" y="870729"/>
            <a:ext cx="3208575" cy="15984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D1D2D08-9B71-47A7-B1A0-B045E0FB9D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44" y="3456148"/>
            <a:ext cx="3208574" cy="163324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 flipH="1">
            <a:off x="2771802" y="1803012"/>
            <a:ext cx="957417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17" name="直接连接符 16"/>
          <p:cNvCxnSpPr/>
          <p:nvPr/>
        </p:nvCxnSpPr>
        <p:spPr>
          <a:xfrm flipH="1">
            <a:off x="5270768" y="4218737"/>
            <a:ext cx="957417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  <p:cxnSp>
        <p:nvCxnSpPr>
          <p:cNvPr id="20" name="直接连接符 19"/>
          <p:cNvCxnSpPr/>
          <p:nvPr/>
        </p:nvCxnSpPr>
        <p:spPr>
          <a:xfrm flipH="1">
            <a:off x="5834821" y="2461135"/>
            <a:ext cx="393365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ysDash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211604607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20" dur="10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5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5" dur="100" fill="hold"/>
                                        <p:tgtEl>
                                          <p:spTgt spid="1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51" dur="100" fill="hold"/>
                                        <p:tgtEl>
                                          <p:spTgt spid="1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5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5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67" dur="100" fill="hold"/>
                                        <p:tgtEl>
                                          <p:spTgt spid="1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9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4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9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83" dur="100" fill="hold"/>
                                        <p:tgtEl>
                                          <p:spTgt spid="1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75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" grpId="0" animBg="1"/>
      <p:bldP spid="4" grpId="1" animBg="1"/>
      <p:bldP spid="10" grpId="0"/>
      <p:bldP spid="10" grpId="1"/>
      <p:bldP spid="13" grpId="0"/>
      <p:bldP spid="13" grpId="1"/>
      <p:bldP spid="16" grpId="0"/>
      <p:bldP spid="16" grpId="1"/>
      <p:bldP spid="19" grpId="0"/>
      <p:bldP spid="1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椭圆 955"/>
          <p:cNvSpPr/>
          <p:nvPr/>
        </p:nvSpPr>
        <p:spPr>
          <a:xfrm>
            <a:off x="1701277" y="924979"/>
            <a:ext cx="417423" cy="417423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57" name="椭圆 956"/>
          <p:cNvSpPr/>
          <p:nvPr/>
        </p:nvSpPr>
        <p:spPr>
          <a:xfrm>
            <a:off x="1215355" y="1604228"/>
            <a:ext cx="2016224" cy="2016224"/>
          </a:xfrm>
          <a:prstGeom prst="ellipse">
            <a:avLst/>
          </a:prstGeom>
          <a:solidFill>
            <a:srgbClr val="07B1EC">
              <a:alpha val="4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58" name="椭圆 957"/>
          <p:cNvSpPr/>
          <p:nvPr/>
        </p:nvSpPr>
        <p:spPr>
          <a:xfrm>
            <a:off x="3457799" y="1798049"/>
            <a:ext cx="465864" cy="465864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59" name="椭圆 958"/>
          <p:cNvSpPr/>
          <p:nvPr/>
        </p:nvSpPr>
        <p:spPr>
          <a:xfrm>
            <a:off x="1373228" y="1762101"/>
            <a:ext cx="1700478" cy="1700478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60" name="椭圆 959"/>
          <p:cNvSpPr/>
          <p:nvPr/>
        </p:nvSpPr>
        <p:spPr>
          <a:xfrm>
            <a:off x="2395898" y="3418648"/>
            <a:ext cx="576064" cy="576064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61" name="椭圆 960"/>
          <p:cNvSpPr/>
          <p:nvPr/>
        </p:nvSpPr>
        <p:spPr>
          <a:xfrm>
            <a:off x="3087563" y="3620452"/>
            <a:ext cx="288032" cy="288032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62" name="椭圆 961"/>
          <p:cNvSpPr/>
          <p:nvPr/>
        </p:nvSpPr>
        <p:spPr>
          <a:xfrm>
            <a:off x="670732" y="2473960"/>
            <a:ext cx="457495" cy="45749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63" name="椭圆 962"/>
          <p:cNvSpPr/>
          <p:nvPr/>
        </p:nvSpPr>
        <p:spPr>
          <a:xfrm>
            <a:off x="1687869" y="3757479"/>
            <a:ext cx="542463" cy="542463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64" name="椭圆 963"/>
          <p:cNvSpPr/>
          <p:nvPr/>
        </p:nvSpPr>
        <p:spPr>
          <a:xfrm>
            <a:off x="3531900" y="2993780"/>
            <a:ext cx="464036" cy="464036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65" name="椭圆 964"/>
          <p:cNvSpPr/>
          <p:nvPr/>
        </p:nvSpPr>
        <p:spPr>
          <a:xfrm>
            <a:off x="1213256" y="3880626"/>
            <a:ext cx="159169" cy="159169"/>
          </a:xfrm>
          <a:prstGeom prst="ellipse">
            <a:avLst/>
          </a:prstGeom>
          <a:solidFill>
            <a:srgbClr val="FF9B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66" name="椭圆 965"/>
          <p:cNvSpPr/>
          <p:nvPr/>
        </p:nvSpPr>
        <p:spPr>
          <a:xfrm>
            <a:off x="877728" y="3306206"/>
            <a:ext cx="288032" cy="288032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67" name="椭圆 966"/>
          <p:cNvSpPr/>
          <p:nvPr/>
        </p:nvSpPr>
        <p:spPr>
          <a:xfrm>
            <a:off x="1447372" y="3281405"/>
            <a:ext cx="288032" cy="288032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68" name="椭圆 967"/>
          <p:cNvSpPr/>
          <p:nvPr/>
        </p:nvSpPr>
        <p:spPr>
          <a:xfrm>
            <a:off x="3464079" y="2338318"/>
            <a:ext cx="135642" cy="135642"/>
          </a:xfrm>
          <a:prstGeom prst="ellipse">
            <a:avLst/>
          </a:prstGeom>
          <a:solidFill>
            <a:srgbClr val="FF9B02">
              <a:alpha val="6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69" name="椭圆 968"/>
          <p:cNvSpPr/>
          <p:nvPr/>
        </p:nvSpPr>
        <p:spPr>
          <a:xfrm>
            <a:off x="1447372" y="1591032"/>
            <a:ext cx="159169" cy="159169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70" name="椭圆 969"/>
          <p:cNvSpPr/>
          <p:nvPr/>
        </p:nvSpPr>
        <p:spPr>
          <a:xfrm>
            <a:off x="2511499" y="1073052"/>
            <a:ext cx="288032" cy="288032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71" name="椭圆 970"/>
          <p:cNvSpPr/>
          <p:nvPr/>
        </p:nvSpPr>
        <p:spPr>
          <a:xfrm>
            <a:off x="2848283" y="1606185"/>
            <a:ext cx="288032" cy="288032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972" name="TextBox 971"/>
          <p:cNvSpPr txBox="1"/>
          <p:nvPr/>
        </p:nvSpPr>
        <p:spPr>
          <a:xfrm>
            <a:off x="1552665" y="2089239"/>
            <a:ext cx="1390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6337"/>
            <a:r>
              <a:rPr lang="zh-CN" altLang="zh-CN" sz="4400" spc="300" dirty="0">
                <a:solidFill>
                  <a:prstClr val="white"/>
                </a:solidFill>
                <a:latin typeface="微软雅黑" pitchFamily="34" charset="-122"/>
              </a:rPr>
              <a:t>目录</a:t>
            </a:r>
            <a:endParaRPr lang="zh-CN" altLang="en-US" sz="4400" spc="300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sp>
        <p:nvSpPr>
          <p:cNvPr id="973" name="TextBox 972"/>
          <p:cNvSpPr txBox="1"/>
          <p:nvPr/>
        </p:nvSpPr>
        <p:spPr>
          <a:xfrm>
            <a:off x="1605403" y="2773175"/>
            <a:ext cx="128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16337"/>
            <a:r>
              <a:rPr lang="en-US" altLang="zh-CN" sz="1600" dirty="0">
                <a:solidFill>
                  <a:prstClr val="white"/>
                </a:solidFill>
                <a:latin typeface="微软雅黑" pitchFamily="34" charset="-122"/>
              </a:rPr>
              <a:t>CONTENTS</a:t>
            </a:r>
            <a:endParaRPr lang="zh-CN" altLang="en-US" sz="1600" dirty="0">
              <a:solidFill>
                <a:prstClr val="white"/>
              </a:solidFill>
              <a:latin typeface="微软雅黑" pitchFamily="34" charset="-122"/>
            </a:endParaRPr>
          </a:p>
        </p:txBody>
      </p:sp>
      <p:grpSp>
        <p:nvGrpSpPr>
          <p:cNvPr id="974" name="组合 973"/>
          <p:cNvGrpSpPr/>
          <p:nvPr/>
        </p:nvGrpSpPr>
        <p:grpSpPr>
          <a:xfrm>
            <a:off x="4860032" y="1475588"/>
            <a:ext cx="3035438" cy="413921"/>
            <a:chOff x="3818511" y="1084860"/>
            <a:chExt cx="3633809" cy="495516"/>
          </a:xfrm>
        </p:grpSpPr>
        <p:grpSp>
          <p:nvGrpSpPr>
            <p:cNvPr id="975" name="组合 974"/>
            <p:cNvGrpSpPr/>
            <p:nvPr/>
          </p:nvGrpSpPr>
          <p:grpSpPr>
            <a:xfrm>
              <a:off x="3818511" y="108486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978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FF9B02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979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9B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976" name="矩形 975"/>
            <p:cNvSpPr/>
            <p:nvPr/>
          </p:nvSpPr>
          <p:spPr>
            <a:xfrm>
              <a:off x="5113128" y="1090141"/>
              <a:ext cx="1988770" cy="442185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>
                  <a:solidFill>
                    <a:schemeClr val="bg1"/>
                  </a:solidFill>
                  <a:latin typeface="微软雅黑" panose="020B0503020204020204" pitchFamily="34" charset="-122"/>
                  <a:cs typeface="Times New Roman" panose="02020603050405020304" pitchFamily="18" charset="0"/>
                </a:rPr>
                <a:t>项目概述</a:t>
              </a:r>
              <a:endPara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77" name="文本框 48"/>
            <p:cNvSpPr txBox="1">
              <a:spLocks noChangeArrowheads="1"/>
            </p:cNvSpPr>
            <p:nvPr/>
          </p:nvSpPr>
          <p:spPr bwMode="auto">
            <a:xfrm>
              <a:off x="4407059" y="1138238"/>
              <a:ext cx="50113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01</a:t>
              </a:r>
              <a:endParaRPr lang="zh-CN" altLang="en-US" sz="1600" kern="0" dirty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980" name="组合 979"/>
          <p:cNvGrpSpPr/>
          <p:nvPr/>
        </p:nvGrpSpPr>
        <p:grpSpPr>
          <a:xfrm>
            <a:off x="4860032" y="2026700"/>
            <a:ext cx="3140966" cy="404161"/>
            <a:chOff x="3818511" y="1744615"/>
            <a:chExt cx="3760140" cy="483833"/>
          </a:xfrm>
        </p:grpSpPr>
        <p:grpSp>
          <p:nvGrpSpPr>
            <p:cNvPr id="981" name="组合 980"/>
            <p:cNvGrpSpPr/>
            <p:nvPr/>
          </p:nvGrpSpPr>
          <p:grpSpPr>
            <a:xfrm>
              <a:off x="3818511" y="1744615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984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07B1EC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985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07B1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982" name="矩形 981"/>
            <p:cNvSpPr/>
            <p:nvPr/>
          </p:nvSpPr>
          <p:spPr>
            <a:xfrm>
              <a:off x="5113126" y="1779662"/>
              <a:ext cx="2465525" cy="44218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>
                  <a:solidFill>
                    <a:schemeClr val="bg1"/>
                  </a:solidFill>
                  <a:latin typeface="微软雅黑" panose="020B0503020204020204" pitchFamily="34" charset="-122"/>
                  <a:cs typeface="Times New Roman" panose="02020603050405020304" pitchFamily="18" charset="0"/>
                </a:rPr>
                <a:t>市场与竞争的分析</a:t>
              </a:r>
              <a:endPara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83" name="文本框 48"/>
            <p:cNvSpPr txBox="1">
              <a:spLocks noChangeArrowheads="1"/>
            </p:cNvSpPr>
            <p:nvPr/>
          </p:nvSpPr>
          <p:spPr bwMode="auto">
            <a:xfrm>
              <a:off x="4407059" y="1786310"/>
              <a:ext cx="631582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02</a:t>
              </a:r>
              <a:endParaRPr lang="zh-CN" altLang="en-US" sz="1600" kern="0" dirty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986" name="组合 985"/>
          <p:cNvGrpSpPr/>
          <p:nvPr/>
        </p:nvGrpSpPr>
        <p:grpSpPr>
          <a:xfrm>
            <a:off x="4860032" y="2577816"/>
            <a:ext cx="3140968" cy="403884"/>
            <a:chOff x="3818511" y="2404370"/>
            <a:chExt cx="3760142" cy="483501"/>
          </a:xfrm>
        </p:grpSpPr>
        <p:grpSp>
          <p:nvGrpSpPr>
            <p:cNvPr id="987" name="组合 986"/>
            <p:cNvGrpSpPr/>
            <p:nvPr/>
          </p:nvGrpSpPr>
          <p:grpSpPr>
            <a:xfrm>
              <a:off x="3818511" y="2404370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990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EC3225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991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EC3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988" name="矩形 987"/>
            <p:cNvSpPr/>
            <p:nvPr/>
          </p:nvSpPr>
          <p:spPr>
            <a:xfrm>
              <a:off x="5113126" y="2427734"/>
              <a:ext cx="2465527" cy="442185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>
                  <a:solidFill>
                    <a:schemeClr val="bg1"/>
                  </a:solidFill>
                  <a:latin typeface="微软雅黑" panose="020B0503020204020204" pitchFamily="34" charset="-122"/>
                  <a:cs typeface="Times New Roman" panose="02020603050405020304" pitchFamily="18" charset="0"/>
                </a:rPr>
                <a:t>目标用户</a:t>
              </a:r>
              <a:endPara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89" name="文本框 48"/>
            <p:cNvSpPr txBox="1">
              <a:spLocks noChangeArrowheads="1"/>
            </p:cNvSpPr>
            <p:nvPr/>
          </p:nvSpPr>
          <p:spPr bwMode="auto">
            <a:xfrm>
              <a:off x="4384823" y="2434862"/>
              <a:ext cx="631582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03</a:t>
              </a:r>
              <a:endParaRPr lang="zh-CN" altLang="en-US" sz="1600" kern="0" dirty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992" name="组合 991"/>
          <p:cNvGrpSpPr/>
          <p:nvPr/>
        </p:nvGrpSpPr>
        <p:grpSpPr>
          <a:xfrm>
            <a:off x="4860032" y="3128929"/>
            <a:ext cx="3035438" cy="405775"/>
            <a:chOff x="3818511" y="3064125"/>
            <a:chExt cx="3633809" cy="485765"/>
          </a:xfrm>
        </p:grpSpPr>
        <p:grpSp>
          <p:nvGrpSpPr>
            <p:cNvPr id="993" name="组合 992"/>
            <p:cNvGrpSpPr/>
            <p:nvPr/>
          </p:nvGrpSpPr>
          <p:grpSpPr>
            <a:xfrm>
              <a:off x="3818511" y="3064125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996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12BC44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997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12BC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994" name="矩形 993"/>
            <p:cNvSpPr/>
            <p:nvPr/>
          </p:nvSpPr>
          <p:spPr>
            <a:xfrm>
              <a:off x="5113128" y="3107704"/>
              <a:ext cx="2051160" cy="442186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>
                  <a:solidFill>
                    <a:schemeClr val="bg1"/>
                  </a:solidFill>
                  <a:latin typeface="微软雅黑" panose="020B0503020204020204" pitchFamily="34" charset="-122"/>
                  <a:cs typeface="Times New Roman" panose="02020603050405020304" pitchFamily="18" charset="0"/>
                </a:rPr>
                <a:t>团队成员</a:t>
              </a:r>
              <a:endPara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995" name="文本框 48"/>
            <p:cNvSpPr txBox="1">
              <a:spLocks noChangeArrowheads="1"/>
            </p:cNvSpPr>
            <p:nvPr/>
          </p:nvSpPr>
          <p:spPr bwMode="auto">
            <a:xfrm>
              <a:off x="4370970" y="3102364"/>
              <a:ext cx="609347" cy="442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04</a:t>
              </a:r>
              <a:endParaRPr lang="zh-CN" altLang="en-US" sz="1600" kern="0" dirty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998" name="组合 997"/>
          <p:cNvGrpSpPr/>
          <p:nvPr/>
        </p:nvGrpSpPr>
        <p:grpSpPr>
          <a:xfrm>
            <a:off x="4860032" y="3680035"/>
            <a:ext cx="3035438" cy="403883"/>
            <a:chOff x="3818511" y="3723878"/>
            <a:chExt cx="3633809" cy="483501"/>
          </a:xfrm>
        </p:grpSpPr>
        <p:grpSp>
          <p:nvGrpSpPr>
            <p:cNvPr id="999" name="组合 998"/>
            <p:cNvGrpSpPr/>
            <p:nvPr/>
          </p:nvGrpSpPr>
          <p:grpSpPr>
            <a:xfrm>
              <a:off x="3818511" y="3723878"/>
              <a:ext cx="3633809" cy="483501"/>
              <a:chOff x="2540000" y="1059582"/>
              <a:chExt cx="6108700" cy="812800"/>
            </a:xfrm>
            <a:solidFill>
              <a:srgbClr val="005DA2"/>
            </a:solidFill>
          </p:grpSpPr>
          <p:sp>
            <p:nvSpPr>
              <p:cNvPr id="1002" name="Freeform 5"/>
              <p:cNvSpPr>
                <a:spLocks noEditPoints="1"/>
              </p:cNvSpPr>
              <p:nvPr/>
            </p:nvSpPr>
            <p:spPr bwMode="auto">
              <a:xfrm>
                <a:off x="2540000" y="1069107"/>
                <a:ext cx="6108700" cy="800100"/>
              </a:xfrm>
              <a:custGeom>
                <a:avLst/>
                <a:gdLst>
                  <a:gd name="T0" fmla="*/ 56 w 3848"/>
                  <a:gd name="T1" fmla="*/ 0 h 504"/>
                  <a:gd name="T2" fmla="*/ 720 w 3848"/>
                  <a:gd name="T3" fmla="*/ 0 h 504"/>
                  <a:gd name="T4" fmla="*/ 576 w 3848"/>
                  <a:gd name="T5" fmla="*/ 84 h 504"/>
                  <a:gd name="T6" fmla="*/ 576 w 3848"/>
                  <a:gd name="T7" fmla="*/ 418 h 504"/>
                  <a:gd name="T8" fmla="*/ 726 w 3848"/>
                  <a:gd name="T9" fmla="*/ 504 h 504"/>
                  <a:gd name="T10" fmla="*/ 56 w 3848"/>
                  <a:gd name="T11" fmla="*/ 504 h 504"/>
                  <a:gd name="T12" fmla="*/ 56 w 3848"/>
                  <a:gd name="T13" fmla="*/ 504 h 504"/>
                  <a:gd name="T14" fmla="*/ 44 w 3848"/>
                  <a:gd name="T15" fmla="*/ 504 h 504"/>
                  <a:gd name="T16" fmla="*/ 34 w 3848"/>
                  <a:gd name="T17" fmla="*/ 500 h 504"/>
                  <a:gd name="T18" fmla="*/ 24 w 3848"/>
                  <a:gd name="T19" fmla="*/ 494 h 504"/>
                  <a:gd name="T20" fmla="*/ 16 w 3848"/>
                  <a:gd name="T21" fmla="*/ 488 h 504"/>
                  <a:gd name="T22" fmla="*/ 8 w 3848"/>
                  <a:gd name="T23" fmla="*/ 480 h 504"/>
                  <a:gd name="T24" fmla="*/ 4 w 3848"/>
                  <a:gd name="T25" fmla="*/ 470 h 504"/>
                  <a:gd name="T26" fmla="*/ 0 w 3848"/>
                  <a:gd name="T27" fmla="*/ 460 h 504"/>
                  <a:gd name="T28" fmla="*/ 0 w 3848"/>
                  <a:gd name="T29" fmla="*/ 448 h 504"/>
                  <a:gd name="T30" fmla="*/ 0 w 3848"/>
                  <a:gd name="T31" fmla="*/ 56 h 504"/>
                  <a:gd name="T32" fmla="*/ 0 w 3848"/>
                  <a:gd name="T33" fmla="*/ 56 h 504"/>
                  <a:gd name="T34" fmla="*/ 0 w 3848"/>
                  <a:gd name="T35" fmla="*/ 44 h 504"/>
                  <a:gd name="T36" fmla="*/ 4 w 3848"/>
                  <a:gd name="T37" fmla="*/ 34 h 504"/>
                  <a:gd name="T38" fmla="*/ 8 w 3848"/>
                  <a:gd name="T39" fmla="*/ 24 h 504"/>
                  <a:gd name="T40" fmla="*/ 16 w 3848"/>
                  <a:gd name="T41" fmla="*/ 16 h 504"/>
                  <a:gd name="T42" fmla="*/ 24 w 3848"/>
                  <a:gd name="T43" fmla="*/ 10 h 504"/>
                  <a:gd name="T44" fmla="*/ 34 w 3848"/>
                  <a:gd name="T45" fmla="*/ 4 h 504"/>
                  <a:gd name="T46" fmla="*/ 44 w 3848"/>
                  <a:gd name="T47" fmla="*/ 0 h 504"/>
                  <a:gd name="T48" fmla="*/ 56 w 3848"/>
                  <a:gd name="T49" fmla="*/ 0 h 504"/>
                  <a:gd name="T50" fmla="*/ 56 w 3848"/>
                  <a:gd name="T51" fmla="*/ 0 h 504"/>
                  <a:gd name="T52" fmla="*/ 1010 w 3848"/>
                  <a:gd name="T53" fmla="*/ 0 h 504"/>
                  <a:gd name="T54" fmla="*/ 3792 w 3848"/>
                  <a:gd name="T55" fmla="*/ 0 h 504"/>
                  <a:gd name="T56" fmla="*/ 3792 w 3848"/>
                  <a:gd name="T57" fmla="*/ 0 h 504"/>
                  <a:gd name="T58" fmla="*/ 3804 w 3848"/>
                  <a:gd name="T59" fmla="*/ 0 h 504"/>
                  <a:gd name="T60" fmla="*/ 3814 w 3848"/>
                  <a:gd name="T61" fmla="*/ 4 h 504"/>
                  <a:gd name="T62" fmla="*/ 3824 w 3848"/>
                  <a:gd name="T63" fmla="*/ 10 h 504"/>
                  <a:gd name="T64" fmla="*/ 3832 w 3848"/>
                  <a:gd name="T65" fmla="*/ 16 h 504"/>
                  <a:gd name="T66" fmla="*/ 3838 w 3848"/>
                  <a:gd name="T67" fmla="*/ 24 h 504"/>
                  <a:gd name="T68" fmla="*/ 3844 w 3848"/>
                  <a:gd name="T69" fmla="*/ 34 h 504"/>
                  <a:gd name="T70" fmla="*/ 3848 w 3848"/>
                  <a:gd name="T71" fmla="*/ 44 h 504"/>
                  <a:gd name="T72" fmla="*/ 3848 w 3848"/>
                  <a:gd name="T73" fmla="*/ 56 h 504"/>
                  <a:gd name="T74" fmla="*/ 3848 w 3848"/>
                  <a:gd name="T75" fmla="*/ 448 h 504"/>
                  <a:gd name="T76" fmla="*/ 3848 w 3848"/>
                  <a:gd name="T77" fmla="*/ 448 h 504"/>
                  <a:gd name="T78" fmla="*/ 3848 w 3848"/>
                  <a:gd name="T79" fmla="*/ 460 h 504"/>
                  <a:gd name="T80" fmla="*/ 3844 w 3848"/>
                  <a:gd name="T81" fmla="*/ 470 h 504"/>
                  <a:gd name="T82" fmla="*/ 3838 w 3848"/>
                  <a:gd name="T83" fmla="*/ 480 h 504"/>
                  <a:gd name="T84" fmla="*/ 3832 w 3848"/>
                  <a:gd name="T85" fmla="*/ 488 h 504"/>
                  <a:gd name="T86" fmla="*/ 3824 w 3848"/>
                  <a:gd name="T87" fmla="*/ 494 h 504"/>
                  <a:gd name="T88" fmla="*/ 3814 w 3848"/>
                  <a:gd name="T89" fmla="*/ 500 h 504"/>
                  <a:gd name="T90" fmla="*/ 3804 w 3848"/>
                  <a:gd name="T91" fmla="*/ 504 h 504"/>
                  <a:gd name="T92" fmla="*/ 3792 w 3848"/>
                  <a:gd name="T93" fmla="*/ 504 h 504"/>
                  <a:gd name="T94" fmla="*/ 1004 w 3848"/>
                  <a:gd name="T95" fmla="*/ 504 h 504"/>
                  <a:gd name="T96" fmla="*/ 1154 w 3848"/>
                  <a:gd name="T97" fmla="*/ 418 h 504"/>
                  <a:gd name="T98" fmla="*/ 1154 w 3848"/>
                  <a:gd name="T99" fmla="*/ 84 h 504"/>
                  <a:gd name="T100" fmla="*/ 1010 w 3848"/>
                  <a:gd name="T101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48" h="504">
                    <a:moveTo>
                      <a:pt x="56" y="0"/>
                    </a:moveTo>
                    <a:lnTo>
                      <a:pt x="720" y="0"/>
                    </a:lnTo>
                    <a:lnTo>
                      <a:pt x="576" y="84"/>
                    </a:lnTo>
                    <a:lnTo>
                      <a:pt x="576" y="418"/>
                    </a:lnTo>
                    <a:lnTo>
                      <a:pt x="726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44" y="504"/>
                    </a:lnTo>
                    <a:lnTo>
                      <a:pt x="34" y="500"/>
                    </a:lnTo>
                    <a:lnTo>
                      <a:pt x="24" y="494"/>
                    </a:lnTo>
                    <a:lnTo>
                      <a:pt x="16" y="488"/>
                    </a:lnTo>
                    <a:lnTo>
                      <a:pt x="8" y="480"/>
                    </a:lnTo>
                    <a:lnTo>
                      <a:pt x="4" y="470"/>
                    </a:lnTo>
                    <a:lnTo>
                      <a:pt x="0" y="460"/>
                    </a:lnTo>
                    <a:lnTo>
                      <a:pt x="0" y="448"/>
                    </a:lnTo>
                    <a:lnTo>
                      <a:pt x="0" y="56"/>
                    </a:lnTo>
                    <a:lnTo>
                      <a:pt x="0" y="56"/>
                    </a:lnTo>
                    <a:lnTo>
                      <a:pt x="0" y="44"/>
                    </a:lnTo>
                    <a:lnTo>
                      <a:pt x="4" y="34"/>
                    </a:lnTo>
                    <a:lnTo>
                      <a:pt x="8" y="24"/>
                    </a:lnTo>
                    <a:lnTo>
                      <a:pt x="16" y="16"/>
                    </a:lnTo>
                    <a:lnTo>
                      <a:pt x="24" y="10"/>
                    </a:lnTo>
                    <a:lnTo>
                      <a:pt x="34" y="4"/>
                    </a:lnTo>
                    <a:lnTo>
                      <a:pt x="44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  <a:moveTo>
                      <a:pt x="1010" y="0"/>
                    </a:moveTo>
                    <a:lnTo>
                      <a:pt x="3792" y="0"/>
                    </a:lnTo>
                    <a:lnTo>
                      <a:pt x="3792" y="0"/>
                    </a:lnTo>
                    <a:lnTo>
                      <a:pt x="3804" y="0"/>
                    </a:lnTo>
                    <a:lnTo>
                      <a:pt x="3814" y="4"/>
                    </a:lnTo>
                    <a:lnTo>
                      <a:pt x="3824" y="10"/>
                    </a:lnTo>
                    <a:lnTo>
                      <a:pt x="3832" y="16"/>
                    </a:lnTo>
                    <a:lnTo>
                      <a:pt x="3838" y="24"/>
                    </a:lnTo>
                    <a:lnTo>
                      <a:pt x="3844" y="34"/>
                    </a:lnTo>
                    <a:lnTo>
                      <a:pt x="3848" y="44"/>
                    </a:lnTo>
                    <a:lnTo>
                      <a:pt x="3848" y="56"/>
                    </a:lnTo>
                    <a:lnTo>
                      <a:pt x="3848" y="448"/>
                    </a:lnTo>
                    <a:lnTo>
                      <a:pt x="3848" y="448"/>
                    </a:lnTo>
                    <a:lnTo>
                      <a:pt x="3848" y="460"/>
                    </a:lnTo>
                    <a:lnTo>
                      <a:pt x="3844" y="470"/>
                    </a:lnTo>
                    <a:lnTo>
                      <a:pt x="3838" y="480"/>
                    </a:lnTo>
                    <a:lnTo>
                      <a:pt x="3832" y="488"/>
                    </a:lnTo>
                    <a:lnTo>
                      <a:pt x="3824" y="494"/>
                    </a:lnTo>
                    <a:lnTo>
                      <a:pt x="3814" y="500"/>
                    </a:lnTo>
                    <a:lnTo>
                      <a:pt x="3804" y="504"/>
                    </a:lnTo>
                    <a:lnTo>
                      <a:pt x="3792" y="504"/>
                    </a:lnTo>
                    <a:lnTo>
                      <a:pt x="1004" y="504"/>
                    </a:lnTo>
                    <a:lnTo>
                      <a:pt x="1154" y="418"/>
                    </a:lnTo>
                    <a:lnTo>
                      <a:pt x="1154" y="84"/>
                    </a:lnTo>
                    <a:lnTo>
                      <a:pt x="1010" y="0"/>
                    </a:lnTo>
                    <a:close/>
                  </a:path>
                </a:pathLst>
              </a:custGeom>
              <a:noFill/>
              <a:ln w="12700">
                <a:solidFill>
                  <a:srgbClr val="FF9B02"/>
                </a:solidFill>
                <a:prstDash val="sysDot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003" name="Freeform 6"/>
              <p:cNvSpPr>
                <a:spLocks/>
              </p:cNvSpPr>
              <p:nvPr/>
            </p:nvSpPr>
            <p:spPr bwMode="auto">
              <a:xfrm>
                <a:off x="3562350" y="1059582"/>
                <a:ext cx="701675" cy="812800"/>
              </a:xfrm>
              <a:custGeom>
                <a:avLst/>
                <a:gdLst>
                  <a:gd name="T0" fmla="*/ 220 w 442"/>
                  <a:gd name="T1" fmla="*/ 0 h 512"/>
                  <a:gd name="T2" fmla="*/ 332 w 442"/>
                  <a:gd name="T3" fmla="*/ 64 h 512"/>
                  <a:gd name="T4" fmla="*/ 442 w 442"/>
                  <a:gd name="T5" fmla="*/ 128 h 512"/>
                  <a:gd name="T6" fmla="*/ 442 w 442"/>
                  <a:gd name="T7" fmla="*/ 256 h 512"/>
                  <a:gd name="T8" fmla="*/ 442 w 442"/>
                  <a:gd name="T9" fmla="*/ 384 h 512"/>
                  <a:gd name="T10" fmla="*/ 332 w 442"/>
                  <a:gd name="T11" fmla="*/ 448 h 512"/>
                  <a:gd name="T12" fmla="*/ 220 w 442"/>
                  <a:gd name="T13" fmla="*/ 512 h 512"/>
                  <a:gd name="T14" fmla="*/ 110 w 442"/>
                  <a:gd name="T15" fmla="*/ 448 h 512"/>
                  <a:gd name="T16" fmla="*/ 0 w 442"/>
                  <a:gd name="T17" fmla="*/ 384 h 512"/>
                  <a:gd name="T18" fmla="*/ 0 w 442"/>
                  <a:gd name="T19" fmla="*/ 256 h 512"/>
                  <a:gd name="T20" fmla="*/ 0 w 442"/>
                  <a:gd name="T21" fmla="*/ 128 h 512"/>
                  <a:gd name="T22" fmla="*/ 110 w 442"/>
                  <a:gd name="T23" fmla="*/ 64 h 512"/>
                  <a:gd name="T24" fmla="*/ 220 w 442"/>
                  <a:gd name="T25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2" h="512">
                    <a:moveTo>
                      <a:pt x="220" y="0"/>
                    </a:moveTo>
                    <a:lnTo>
                      <a:pt x="332" y="64"/>
                    </a:lnTo>
                    <a:lnTo>
                      <a:pt x="442" y="128"/>
                    </a:lnTo>
                    <a:lnTo>
                      <a:pt x="442" y="256"/>
                    </a:lnTo>
                    <a:lnTo>
                      <a:pt x="442" y="384"/>
                    </a:lnTo>
                    <a:lnTo>
                      <a:pt x="332" y="448"/>
                    </a:lnTo>
                    <a:lnTo>
                      <a:pt x="220" y="512"/>
                    </a:lnTo>
                    <a:lnTo>
                      <a:pt x="110" y="448"/>
                    </a:lnTo>
                    <a:lnTo>
                      <a:pt x="0" y="384"/>
                    </a:lnTo>
                    <a:lnTo>
                      <a:pt x="0" y="256"/>
                    </a:lnTo>
                    <a:lnTo>
                      <a:pt x="0" y="128"/>
                    </a:lnTo>
                    <a:lnTo>
                      <a:pt x="110" y="6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9B0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816337">
                  <a:defRPr/>
                </a:pPr>
                <a:endParaRPr lang="zh-CN" altLang="en-US" sz="16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1000" name="矩形 999"/>
            <p:cNvSpPr/>
            <p:nvPr/>
          </p:nvSpPr>
          <p:spPr>
            <a:xfrm>
              <a:off x="5113128" y="3755776"/>
              <a:ext cx="2051062" cy="442187"/>
            </a:xfrm>
            <a:prstGeom prst="rect">
              <a:avLst/>
            </a:prstGeom>
          </p:spPr>
          <p:txBody>
            <a:bodyPr wrap="square" lIns="121960" tIns="60980" rIns="121960" bIns="60980">
              <a:spAutoFit/>
            </a:bodyPr>
            <a:lstStyle/>
            <a:p>
              <a:pPr defTabSz="816337">
                <a:defRPr/>
              </a:pPr>
              <a:r>
                <a:rPr lang="zh-CN" altLang="en-US" sz="1600" kern="100" dirty="0">
                  <a:solidFill>
                    <a:schemeClr val="bg1"/>
                  </a:solidFill>
                  <a:latin typeface="微软雅黑" panose="020B0503020204020204" pitchFamily="34" charset="-122"/>
                  <a:cs typeface="Times New Roman" panose="02020603050405020304" pitchFamily="18" charset="0"/>
                </a:rPr>
                <a:t>产品与研发</a:t>
              </a:r>
              <a:endParaRPr lang="zh-CN" altLang="zh-CN" sz="1600" kern="100" dirty="0">
                <a:solidFill>
                  <a:schemeClr val="bg1"/>
                </a:solidFill>
                <a:latin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1" name="文本框 48"/>
            <p:cNvSpPr txBox="1">
              <a:spLocks noChangeArrowheads="1"/>
            </p:cNvSpPr>
            <p:nvPr/>
          </p:nvSpPr>
          <p:spPr bwMode="auto">
            <a:xfrm>
              <a:off x="4382716" y="3755776"/>
              <a:ext cx="631582" cy="442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16337">
                <a:defRPr/>
              </a:pPr>
              <a:r>
                <a:rPr lang="en-US" altLang="zh-CN" sz="1600" kern="0" dirty="0">
                  <a:solidFill>
                    <a:prstClr val="white"/>
                  </a:solidFill>
                  <a:latin typeface="Impact" pitchFamily="34" charset="0"/>
                  <a:ea typeface="宋体"/>
                </a:rPr>
                <a:t>05</a:t>
              </a:r>
              <a:endParaRPr lang="zh-CN" altLang="en-US" sz="1600" kern="0" dirty="0">
                <a:solidFill>
                  <a:prstClr val="white"/>
                </a:solidFill>
                <a:latin typeface="Impact" pitchFamily="34" charset="0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41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8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50"/>
                            </p:stCondLst>
                            <p:childTnLst>
                              <p:par>
                                <p:cTn id="5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50"/>
                            </p:stCondLst>
                            <p:childTnLst>
                              <p:par>
                                <p:cTn id="5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50"/>
                            </p:stCondLst>
                            <p:childTnLst>
                              <p:par>
                                <p:cTn id="62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6" grpId="0" animBg="1"/>
      <p:bldP spid="957" grpId="0" animBg="1"/>
      <p:bldP spid="958" grpId="0" animBg="1"/>
      <p:bldP spid="959" grpId="0" animBg="1"/>
      <p:bldP spid="960" grpId="0" animBg="1"/>
      <p:bldP spid="961" grpId="0" animBg="1"/>
      <p:bldP spid="962" grpId="0" animBg="1"/>
      <p:bldP spid="963" grpId="0" animBg="1"/>
      <p:bldP spid="964" grpId="0" animBg="1"/>
      <p:bldP spid="965" grpId="0" animBg="1"/>
      <p:bldP spid="966" grpId="0" animBg="1"/>
      <p:bldP spid="967" grpId="0" animBg="1"/>
      <p:bldP spid="968" grpId="0" animBg="1"/>
      <p:bldP spid="969" grpId="0" animBg="1"/>
      <p:bldP spid="970" grpId="0" animBg="1"/>
      <p:bldP spid="971" grpId="0" animBg="1"/>
      <p:bldP spid="972" grpId="0"/>
      <p:bldP spid="9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60"/>
            <a:ext cx="9018411" cy="4967488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2407568" y="1849305"/>
            <a:ext cx="377587" cy="377587"/>
          </a:xfrm>
          <a:prstGeom prst="ellipse">
            <a:avLst/>
          </a:prstGeom>
          <a:solidFill>
            <a:srgbClr val="07B1EC">
              <a:alpha val="5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855223" y="2177358"/>
            <a:ext cx="232018" cy="232018"/>
          </a:xfrm>
          <a:prstGeom prst="ellipse">
            <a:avLst/>
          </a:prstGeom>
          <a:solidFill>
            <a:srgbClr val="FF9B02">
              <a:alpha val="3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430335" y="1476817"/>
            <a:ext cx="232018" cy="232018"/>
          </a:xfrm>
          <a:prstGeom prst="ellipse">
            <a:avLst/>
          </a:prstGeom>
          <a:solidFill>
            <a:srgbClr val="12BC44">
              <a:alpha val="6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361400" y="2177571"/>
            <a:ext cx="190757" cy="190757"/>
          </a:xfrm>
          <a:prstGeom prst="ellipse">
            <a:avLst/>
          </a:prstGeom>
          <a:solidFill>
            <a:srgbClr val="FF9B02">
              <a:alpha val="6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567191" y="2293367"/>
            <a:ext cx="288032" cy="288032"/>
          </a:xfrm>
          <a:prstGeom prst="ellipse">
            <a:avLst/>
          </a:prstGeom>
          <a:solidFill>
            <a:srgbClr val="12BC44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4" name="椭圆 13"/>
          <p:cNvSpPr/>
          <p:nvPr/>
        </p:nvSpPr>
        <p:spPr>
          <a:xfrm rot="13980000">
            <a:off x="5100429" y="2453194"/>
            <a:ext cx="153021" cy="153021"/>
          </a:xfrm>
          <a:prstGeom prst="ellipse">
            <a:avLst/>
          </a:prstGeom>
          <a:solidFill>
            <a:srgbClr val="EC3225">
              <a:alpha val="3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5" name="椭圆 14"/>
          <p:cNvSpPr/>
          <p:nvPr/>
        </p:nvSpPr>
        <p:spPr>
          <a:xfrm rot="13980000">
            <a:off x="3896567" y="1184170"/>
            <a:ext cx="292844" cy="292844"/>
          </a:xfrm>
          <a:prstGeom prst="ellipse">
            <a:avLst/>
          </a:prstGeom>
          <a:solidFill>
            <a:srgbClr val="EC3225">
              <a:alpha val="5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6358327" y="2256408"/>
            <a:ext cx="144016" cy="144016"/>
          </a:xfrm>
          <a:prstGeom prst="ellipse">
            <a:avLst/>
          </a:prstGeom>
          <a:solidFill>
            <a:srgbClr val="FF9B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6314325" y="1782629"/>
            <a:ext cx="188793" cy="188793"/>
          </a:xfrm>
          <a:prstGeom prst="ellipse">
            <a:avLst/>
          </a:prstGeom>
          <a:solidFill>
            <a:srgbClr val="FF9B0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738124" y="1054789"/>
            <a:ext cx="190757" cy="190757"/>
          </a:xfrm>
          <a:prstGeom prst="ellipse">
            <a:avLst/>
          </a:prstGeom>
          <a:solidFill>
            <a:srgbClr val="FF9B02">
              <a:alpha val="69804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58485" y="883647"/>
            <a:ext cx="946449" cy="944544"/>
            <a:chOff x="707595" y="1705544"/>
            <a:chExt cx="946449" cy="944544"/>
          </a:xfrm>
        </p:grpSpPr>
        <p:grpSp>
          <p:nvGrpSpPr>
            <p:cNvPr id="20" name="组合 19"/>
            <p:cNvGrpSpPr/>
            <p:nvPr/>
          </p:nvGrpSpPr>
          <p:grpSpPr>
            <a:xfrm>
              <a:off x="709500" y="1705544"/>
              <a:ext cx="944544" cy="944544"/>
              <a:chOff x="1107176" y="2063474"/>
              <a:chExt cx="944544" cy="944544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183404" y="2139702"/>
                <a:ext cx="792088" cy="792088"/>
              </a:xfrm>
              <a:prstGeom prst="ellipse">
                <a:avLst/>
              </a:pr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107176" y="2063474"/>
                <a:ext cx="944544" cy="94454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4A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07595" y="1751854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337">
                <a:defRPr/>
              </a:pPr>
              <a:r>
                <a:rPr lang="zh-CN" altLang="en-US" sz="4800" b="1" kern="0" dirty="0">
                  <a:solidFill>
                    <a:schemeClr val="bg1"/>
                  </a:solidFill>
                  <a:latin typeface="Calibri"/>
                  <a:ea typeface="宋体"/>
                </a:rPr>
                <a:t>谢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3472455" y="1497553"/>
            <a:ext cx="944544" cy="944544"/>
            <a:chOff x="1502320" y="2111446"/>
            <a:chExt cx="944544" cy="944544"/>
          </a:xfrm>
        </p:grpSpPr>
        <p:grpSp>
          <p:nvGrpSpPr>
            <p:cNvPr id="25" name="组合 24"/>
            <p:cNvGrpSpPr/>
            <p:nvPr/>
          </p:nvGrpSpPr>
          <p:grpSpPr>
            <a:xfrm>
              <a:off x="1502320" y="2111446"/>
              <a:ext cx="944544" cy="944544"/>
              <a:chOff x="1107176" y="2063474"/>
              <a:chExt cx="944544" cy="944544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1183404" y="2139702"/>
                <a:ext cx="792088" cy="792088"/>
              </a:xfrm>
              <a:prstGeom prst="ellipse">
                <a:avLst/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107176" y="2063474"/>
                <a:ext cx="944544" cy="94454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EC3225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92098" y="2164275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337">
                <a:defRPr/>
              </a:pPr>
              <a:r>
                <a:rPr lang="zh-CN" altLang="en-US" sz="4800" b="1" kern="0" dirty="0">
                  <a:solidFill>
                    <a:schemeClr val="bg1"/>
                  </a:solidFill>
                  <a:latin typeface="Calibri"/>
                  <a:ea typeface="宋体"/>
                </a:rPr>
                <a:t>谢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95611" y="929715"/>
            <a:ext cx="944544" cy="944544"/>
            <a:chOff x="2308106" y="1705544"/>
            <a:chExt cx="944544" cy="944544"/>
          </a:xfrm>
        </p:grpSpPr>
        <p:grpSp>
          <p:nvGrpSpPr>
            <p:cNvPr id="30" name="组合 29"/>
            <p:cNvGrpSpPr/>
            <p:nvPr/>
          </p:nvGrpSpPr>
          <p:grpSpPr>
            <a:xfrm>
              <a:off x="2308106" y="1705544"/>
              <a:ext cx="944544" cy="944544"/>
              <a:chOff x="1107176" y="2063474"/>
              <a:chExt cx="944544" cy="944544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1183404" y="2139702"/>
                <a:ext cx="792088" cy="792088"/>
              </a:xfrm>
              <a:prstGeom prst="ellipse">
                <a:avLst/>
              </a:pr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107176" y="2063474"/>
                <a:ext cx="944544" cy="94454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FFC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392691" y="1756980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337">
                <a:defRPr/>
              </a:pPr>
              <a:r>
                <a:rPr lang="zh-CN" altLang="en-US" sz="4800" b="1" kern="0" dirty="0">
                  <a:solidFill>
                    <a:schemeClr val="bg1"/>
                  </a:solidFill>
                  <a:latin typeface="Calibri"/>
                  <a:ea typeface="宋体"/>
                </a:rPr>
                <a:t>大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540173" y="1520645"/>
            <a:ext cx="944544" cy="944544"/>
            <a:chOff x="3116682" y="2101588"/>
            <a:chExt cx="944544" cy="944544"/>
          </a:xfrm>
        </p:grpSpPr>
        <p:grpSp>
          <p:nvGrpSpPr>
            <p:cNvPr id="35" name="组合 34"/>
            <p:cNvGrpSpPr/>
            <p:nvPr/>
          </p:nvGrpSpPr>
          <p:grpSpPr>
            <a:xfrm>
              <a:off x="3116682" y="2101588"/>
              <a:ext cx="944544" cy="944544"/>
              <a:chOff x="1107176" y="2063474"/>
              <a:chExt cx="944544" cy="944544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1183404" y="2139702"/>
                <a:ext cx="792088" cy="792088"/>
              </a:xfrm>
              <a:prstGeom prst="ellipse">
                <a:avLst/>
              </a:prstGeom>
              <a:blipFill dpi="0"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1107176" y="2063474"/>
                <a:ext cx="944544" cy="944544"/>
              </a:xfrm>
              <a:prstGeom prst="ellipse">
                <a:avLst/>
              </a:prstGeom>
              <a:noFill/>
              <a:ln w="12700" cap="flat" cmpd="sng" algn="ctr">
                <a:solidFill>
                  <a:srgbClr val="12BC4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16337">
                  <a:defRPr/>
                </a:pPr>
                <a:endParaRPr lang="zh-CN" altLang="en-US" sz="1600" kern="0">
                  <a:solidFill>
                    <a:schemeClr val="bg1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>
              <a:off x="3210781" y="2139528"/>
              <a:ext cx="8034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816337">
                <a:defRPr/>
              </a:pPr>
              <a:r>
                <a:rPr lang="zh-CN" altLang="en-US" sz="4800" b="1" kern="0" dirty="0">
                  <a:solidFill>
                    <a:schemeClr val="bg1"/>
                  </a:solidFill>
                  <a:latin typeface="Calibri"/>
                  <a:ea typeface="宋体"/>
                </a:rPr>
                <a:t>家</a:t>
              </a:r>
            </a:p>
          </p:txBody>
        </p:sp>
      </p:grpSp>
      <p:sp>
        <p:nvSpPr>
          <p:cNvPr id="39" name="椭圆 38"/>
          <p:cNvSpPr/>
          <p:nvPr/>
        </p:nvSpPr>
        <p:spPr>
          <a:xfrm rot="13980000">
            <a:off x="5628093" y="1276185"/>
            <a:ext cx="153021" cy="153021"/>
          </a:xfrm>
          <a:prstGeom prst="ellipse">
            <a:avLst/>
          </a:prstGeom>
          <a:solidFill>
            <a:srgbClr val="EC3225">
              <a:alpha val="30196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702257" y="3015575"/>
            <a:ext cx="373948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800" spc="160" dirty="0">
                <a:blipFill dpi="0"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方正正大黑简体" panose="02000000000000000000" pitchFamily="2" charset="-122"/>
                <a:ea typeface="方正正大黑简体" panose="02000000000000000000" pitchFamily="2" charset="-122"/>
              </a:rPr>
              <a:t>让家因我而美妙</a:t>
            </a:r>
            <a:endParaRPr lang="zh-CN" altLang="en-US" sz="3800" spc="160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方正正大黑简体" panose="02000000000000000000" pitchFamily="2" charset="-122"/>
              <a:ea typeface="方正正大黑简体" panose="02000000000000000000" pitchFamily="2" charset="-122"/>
            </a:endParaRPr>
          </a:p>
        </p:txBody>
      </p:sp>
      <p:sp>
        <p:nvSpPr>
          <p:cNvPr id="41" name="TextBox 7"/>
          <p:cNvSpPr>
            <a:spLocks noChangeArrowheads="1"/>
          </p:cNvSpPr>
          <p:nvPr/>
        </p:nvSpPr>
        <p:spPr bwMode="auto">
          <a:xfrm>
            <a:off x="2529275" y="3858249"/>
            <a:ext cx="407583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816337"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sym typeface="微软雅黑" pitchFamily="34" charset="-122"/>
              </a:rPr>
              <a:t>虚拟与现实相结合，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sym typeface="微软雅黑" pitchFamily="34" charset="-122"/>
              </a:rPr>
              <a:t>AR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sym typeface="微软雅黑" pitchFamily="34" charset="-122"/>
              </a:rPr>
              <a:t>简创家居让家变得更奇妙</a:t>
            </a:r>
          </a:p>
        </p:txBody>
      </p:sp>
      <p:sp>
        <p:nvSpPr>
          <p:cNvPr id="42" name="飞哥PPT眉头"/>
          <p:cNvSpPr>
            <a:spLocks noChangeShapeType="1"/>
          </p:cNvSpPr>
          <p:nvPr/>
        </p:nvSpPr>
        <p:spPr bwMode="auto">
          <a:xfrm>
            <a:off x="2412000" y="3719523"/>
            <a:ext cx="4320000" cy="0"/>
          </a:xfrm>
          <a:prstGeom prst="line">
            <a:avLst/>
          </a:prstGeom>
          <a:noFill/>
          <a:ln w="12700">
            <a:solidFill>
              <a:srgbClr val="00B0F0"/>
            </a:solidFill>
            <a:prstDash val="solid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816337">
              <a:defRPr/>
            </a:pPr>
            <a:endParaRPr lang="zh-CN" altLang="en-US" sz="1600" kern="0">
              <a:solidFill>
                <a:schemeClr val="bg1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747508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2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950"/>
                            </p:stCondLst>
                            <p:childTnLst>
                              <p:par>
                                <p:cTn id="7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450"/>
                            </p:stCondLst>
                            <p:childTnLst>
                              <p:par>
                                <p:cTn id="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39" grpId="0" animBg="1"/>
      <p:bldP spid="40" grpId="0"/>
      <p:bldP spid="41" grpId="0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2817095" y="1943661"/>
            <a:ext cx="39212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9pPr>
          </a:lstStyle>
          <a:p>
            <a:pPr eaLnBrk="1" hangingPunct="1"/>
            <a:r>
              <a:rPr lang="zh-CN" altLang="en-US" sz="6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  <a:ea typeface="+mn-ea"/>
              </a:rPr>
              <a:t>项目概述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90548" y="3039729"/>
            <a:ext cx="7362902" cy="1310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  <a:ea typeface="+mn-ea"/>
              </a:rPr>
              <a:t>AR</a:t>
            </a:r>
            <a:r>
              <a:rPr lang="zh-CN" altLang="en-US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  <a:ea typeface="+mn-ea"/>
              </a:rPr>
              <a:t>简创家居，让用户足不出户便能达到观察、摆放、搭配家居产品三大目的。 </a:t>
            </a:r>
            <a:endParaRPr lang="en-US" altLang="zh-CN" sz="32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+mn-ea"/>
              <a:ea typeface="+mn-ea"/>
            </a:endParaRPr>
          </a:p>
        </p:txBody>
      </p:sp>
      <p:sp>
        <p:nvSpPr>
          <p:cNvPr id="6" name="文本框 16"/>
          <p:cNvSpPr txBox="1"/>
          <p:nvPr/>
        </p:nvSpPr>
        <p:spPr bwMode="auto">
          <a:xfrm>
            <a:off x="3962698" y="645294"/>
            <a:ext cx="121860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cs typeface="Mongolian Baiti" panose="03000500000000000000" pitchFamily="66" charset="0"/>
              </a:rPr>
              <a:t>01</a:t>
            </a:r>
            <a:endParaRPr lang="zh-CN" altLang="en-US" sz="8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38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08448" y="20315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项目亮点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45056" y="15699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903407" y="1347615"/>
            <a:ext cx="1385318" cy="2492375"/>
            <a:chOff x="3903407" y="1347614"/>
            <a:chExt cx="1385318" cy="2492375"/>
          </a:xfrm>
        </p:grpSpPr>
        <p:grpSp>
          <p:nvGrpSpPr>
            <p:cNvPr id="25" name="组合 24"/>
            <p:cNvGrpSpPr/>
            <p:nvPr/>
          </p:nvGrpSpPr>
          <p:grpSpPr>
            <a:xfrm>
              <a:off x="3903407" y="1347614"/>
              <a:ext cx="1385318" cy="2492375"/>
              <a:chOff x="3851919" y="1591543"/>
              <a:chExt cx="1385318" cy="2492375"/>
            </a:xfrm>
          </p:grpSpPr>
          <p:sp>
            <p:nvSpPr>
              <p:cNvPr id="29" name="矩形 27"/>
              <p:cNvSpPr/>
              <p:nvPr/>
            </p:nvSpPr>
            <p:spPr>
              <a:xfrm flipH="1">
                <a:off x="4067944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0" name="椭圆 22"/>
              <p:cNvSpPr/>
              <p:nvPr/>
            </p:nvSpPr>
            <p:spPr>
              <a:xfrm>
                <a:off x="3851919" y="2447355"/>
                <a:ext cx="1385318" cy="1636563"/>
              </a:xfrm>
              <a:custGeom>
                <a:avLst/>
                <a:gdLst/>
                <a:ahLst/>
                <a:cxnLst/>
                <a:rect l="l" t="t" r="r" b="b"/>
                <a:pathLst>
                  <a:path w="1385318" h="1636563">
                    <a:moveTo>
                      <a:pt x="692658" y="409189"/>
                    </a:moveTo>
                    <a:cubicBezTo>
                      <a:pt x="987972" y="409189"/>
                      <a:pt x="1227372" y="648589"/>
                      <a:pt x="1227372" y="943903"/>
                    </a:cubicBezTo>
                    <a:cubicBezTo>
                      <a:pt x="1227372" y="1239217"/>
                      <a:pt x="987972" y="1478617"/>
                      <a:pt x="692658" y="1478617"/>
                    </a:cubicBezTo>
                    <a:cubicBezTo>
                      <a:pt x="397344" y="1478617"/>
                      <a:pt x="157944" y="1239217"/>
                      <a:pt x="157944" y="943903"/>
                    </a:cubicBezTo>
                    <a:cubicBezTo>
                      <a:pt x="157944" y="648589"/>
                      <a:pt x="397344" y="409189"/>
                      <a:pt x="692658" y="409189"/>
                    </a:cubicBezTo>
                    <a:close/>
                    <a:moveTo>
                      <a:pt x="692658" y="367839"/>
                    </a:moveTo>
                    <a:cubicBezTo>
                      <a:pt x="374507" y="367839"/>
                      <a:pt x="116594" y="625752"/>
                      <a:pt x="116594" y="943903"/>
                    </a:cubicBezTo>
                    <a:cubicBezTo>
                      <a:pt x="116594" y="1262054"/>
                      <a:pt x="374507" y="1519967"/>
                      <a:pt x="692658" y="1519967"/>
                    </a:cubicBezTo>
                    <a:cubicBezTo>
                      <a:pt x="1010809" y="1519967"/>
                      <a:pt x="1268722" y="1262054"/>
                      <a:pt x="1268722" y="943903"/>
                    </a:cubicBezTo>
                    <a:cubicBezTo>
                      <a:pt x="1268722" y="625752"/>
                      <a:pt x="1010809" y="367839"/>
                      <a:pt x="692658" y="367839"/>
                    </a:cubicBezTo>
                    <a:close/>
                    <a:moveTo>
                      <a:pt x="453480" y="72008"/>
                    </a:moveTo>
                    <a:lnTo>
                      <a:pt x="453480" y="296230"/>
                    </a:lnTo>
                    <a:cubicBezTo>
                      <a:pt x="527423" y="266333"/>
                      <a:pt x="608279" y="251245"/>
                      <a:pt x="692659" y="251245"/>
                    </a:cubicBezTo>
                    <a:cubicBezTo>
                      <a:pt x="786546" y="251245"/>
                      <a:pt x="876070" y="269925"/>
                      <a:pt x="957536" y="304207"/>
                    </a:cubicBezTo>
                    <a:lnTo>
                      <a:pt x="957536" y="72008"/>
                    </a:lnTo>
                    <a:close/>
                    <a:moveTo>
                      <a:pt x="381472" y="0"/>
                    </a:moveTo>
                    <a:lnTo>
                      <a:pt x="1029544" y="0"/>
                    </a:lnTo>
                    <a:lnTo>
                      <a:pt x="1029544" y="72008"/>
                    </a:lnTo>
                    <a:lnTo>
                      <a:pt x="1029544" y="342191"/>
                    </a:lnTo>
                    <a:cubicBezTo>
                      <a:pt x="1242479" y="458018"/>
                      <a:pt x="1385318" y="684280"/>
                      <a:pt x="1385318" y="943904"/>
                    </a:cubicBezTo>
                    <a:cubicBezTo>
                      <a:pt x="1385318" y="1326449"/>
                      <a:pt x="1075204" y="1636563"/>
                      <a:pt x="692659" y="1636563"/>
                    </a:cubicBezTo>
                    <a:cubicBezTo>
                      <a:pt x="310114" y="1636563"/>
                      <a:pt x="0" y="1326449"/>
                      <a:pt x="0" y="943904"/>
                    </a:cubicBezTo>
                    <a:cubicBezTo>
                      <a:pt x="0" y="673806"/>
                      <a:pt x="154597" y="439816"/>
                      <a:pt x="381472" y="328243"/>
                    </a:cubicBezTo>
                    <a:lnTo>
                      <a:pt x="381472" y="72008"/>
                    </a:lnTo>
                    <a:close/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1" name="矩形 27"/>
              <p:cNvSpPr/>
              <p:nvPr/>
            </p:nvSpPr>
            <p:spPr>
              <a:xfrm>
                <a:off x="4393306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4276091" y="2787774"/>
              <a:ext cx="65594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宋体"/>
                </a:rPr>
                <a:t>01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522701" y="1347614"/>
            <a:ext cx="1225224" cy="2204343"/>
            <a:chOff x="1522701" y="1347614"/>
            <a:chExt cx="1225224" cy="2204343"/>
          </a:xfrm>
        </p:grpSpPr>
        <p:grpSp>
          <p:nvGrpSpPr>
            <p:cNvPr id="33" name="组合 32"/>
            <p:cNvGrpSpPr/>
            <p:nvPr/>
          </p:nvGrpSpPr>
          <p:grpSpPr>
            <a:xfrm>
              <a:off x="1522701" y="1347614"/>
              <a:ext cx="1225224" cy="2204343"/>
              <a:chOff x="3851919" y="1591543"/>
              <a:chExt cx="1385318" cy="2492375"/>
            </a:xfrm>
          </p:grpSpPr>
          <p:sp>
            <p:nvSpPr>
              <p:cNvPr id="35" name="矩形 27"/>
              <p:cNvSpPr/>
              <p:nvPr/>
            </p:nvSpPr>
            <p:spPr>
              <a:xfrm flipH="1">
                <a:off x="4067944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6" name="椭圆 22"/>
              <p:cNvSpPr/>
              <p:nvPr/>
            </p:nvSpPr>
            <p:spPr>
              <a:xfrm>
                <a:off x="3851919" y="2447355"/>
                <a:ext cx="1385318" cy="1636563"/>
              </a:xfrm>
              <a:custGeom>
                <a:avLst/>
                <a:gdLst/>
                <a:ahLst/>
                <a:cxnLst/>
                <a:rect l="l" t="t" r="r" b="b"/>
                <a:pathLst>
                  <a:path w="1385318" h="1636563">
                    <a:moveTo>
                      <a:pt x="692658" y="409189"/>
                    </a:moveTo>
                    <a:cubicBezTo>
                      <a:pt x="987972" y="409189"/>
                      <a:pt x="1227372" y="648589"/>
                      <a:pt x="1227372" y="943903"/>
                    </a:cubicBezTo>
                    <a:cubicBezTo>
                      <a:pt x="1227372" y="1239217"/>
                      <a:pt x="987972" y="1478617"/>
                      <a:pt x="692658" y="1478617"/>
                    </a:cubicBezTo>
                    <a:cubicBezTo>
                      <a:pt x="397344" y="1478617"/>
                      <a:pt x="157944" y="1239217"/>
                      <a:pt x="157944" y="943903"/>
                    </a:cubicBezTo>
                    <a:cubicBezTo>
                      <a:pt x="157944" y="648589"/>
                      <a:pt x="397344" y="409189"/>
                      <a:pt x="692658" y="409189"/>
                    </a:cubicBezTo>
                    <a:close/>
                    <a:moveTo>
                      <a:pt x="692658" y="367839"/>
                    </a:moveTo>
                    <a:cubicBezTo>
                      <a:pt x="374507" y="367839"/>
                      <a:pt x="116594" y="625752"/>
                      <a:pt x="116594" y="943903"/>
                    </a:cubicBezTo>
                    <a:cubicBezTo>
                      <a:pt x="116594" y="1262054"/>
                      <a:pt x="374507" y="1519967"/>
                      <a:pt x="692658" y="1519967"/>
                    </a:cubicBezTo>
                    <a:cubicBezTo>
                      <a:pt x="1010809" y="1519967"/>
                      <a:pt x="1268722" y="1262054"/>
                      <a:pt x="1268722" y="943903"/>
                    </a:cubicBezTo>
                    <a:cubicBezTo>
                      <a:pt x="1268722" y="625752"/>
                      <a:pt x="1010809" y="367839"/>
                      <a:pt x="692658" y="367839"/>
                    </a:cubicBezTo>
                    <a:close/>
                    <a:moveTo>
                      <a:pt x="453480" y="72008"/>
                    </a:moveTo>
                    <a:lnTo>
                      <a:pt x="453480" y="296230"/>
                    </a:lnTo>
                    <a:cubicBezTo>
                      <a:pt x="527423" y="266333"/>
                      <a:pt x="608279" y="251245"/>
                      <a:pt x="692659" y="251245"/>
                    </a:cubicBezTo>
                    <a:cubicBezTo>
                      <a:pt x="786546" y="251245"/>
                      <a:pt x="876070" y="269925"/>
                      <a:pt x="957536" y="304207"/>
                    </a:cubicBezTo>
                    <a:lnTo>
                      <a:pt x="957536" y="72008"/>
                    </a:lnTo>
                    <a:close/>
                    <a:moveTo>
                      <a:pt x="381472" y="0"/>
                    </a:moveTo>
                    <a:lnTo>
                      <a:pt x="1029544" y="0"/>
                    </a:lnTo>
                    <a:lnTo>
                      <a:pt x="1029544" y="72008"/>
                    </a:lnTo>
                    <a:lnTo>
                      <a:pt x="1029544" y="342191"/>
                    </a:lnTo>
                    <a:cubicBezTo>
                      <a:pt x="1242479" y="458018"/>
                      <a:pt x="1385318" y="684280"/>
                      <a:pt x="1385318" y="943904"/>
                    </a:cubicBezTo>
                    <a:cubicBezTo>
                      <a:pt x="1385318" y="1326449"/>
                      <a:pt x="1075204" y="1636563"/>
                      <a:pt x="692659" y="1636563"/>
                    </a:cubicBezTo>
                    <a:cubicBezTo>
                      <a:pt x="310114" y="1636563"/>
                      <a:pt x="0" y="1326449"/>
                      <a:pt x="0" y="943904"/>
                    </a:cubicBezTo>
                    <a:cubicBezTo>
                      <a:pt x="0" y="673806"/>
                      <a:pt x="154597" y="439816"/>
                      <a:pt x="381472" y="328243"/>
                    </a:cubicBezTo>
                    <a:lnTo>
                      <a:pt x="381472" y="72008"/>
                    </a:lnTo>
                    <a:close/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7" name="矩形 27"/>
              <p:cNvSpPr/>
              <p:nvPr/>
            </p:nvSpPr>
            <p:spPr>
              <a:xfrm>
                <a:off x="4393306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776080" y="2583944"/>
              <a:ext cx="71846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宋体"/>
                </a:rPr>
                <a:t>02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宋体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44208" y="1347614"/>
            <a:ext cx="1225224" cy="2204343"/>
            <a:chOff x="6444208" y="1347614"/>
            <a:chExt cx="1225224" cy="2204343"/>
          </a:xfrm>
          <a:solidFill>
            <a:srgbClr val="4BACC6"/>
          </a:solidFill>
        </p:grpSpPr>
        <p:grpSp>
          <p:nvGrpSpPr>
            <p:cNvPr id="39" name="组合 38"/>
            <p:cNvGrpSpPr/>
            <p:nvPr/>
          </p:nvGrpSpPr>
          <p:grpSpPr>
            <a:xfrm>
              <a:off x="6444208" y="1347614"/>
              <a:ext cx="1225224" cy="2204343"/>
              <a:chOff x="3851919" y="1591543"/>
              <a:chExt cx="1385318" cy="2492375"/>
            </a:xfrm>
            <a:grpFill/>
          </p:grpSpPr>
          <p:sp>
            <p:nvSpPr>
              <p:cNvPr id="41" name="矩形 27"/>
              <p:cNvSpPr/>
              <p:nvPr/>
            </p:nvSpPr>
            <p:spPr>
              <a:xfrm flipH="1">
                <a:off x="4067944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2" name="椭圆 22"/>
              <p:cNvSpPr/>
              <p:nvPr/>
            </p:nvSpPr>
            <p:spPr>
              <a:xfrm>
                <a:off x="3851919" y="2447355"/>
                <a:ext cx="1385318" cy="1636563"/>
              </a:xfrm>
              <a:custGeom>
                <a:avLst/>
                <a:gdLst/>
                <a:ahLst/>
                <a:cxnLst/>
                <a:rect l="l" t="t" r="r" b="b"/>
                <a:pathLst>
                  <a:path w="1385318" h="1636563">
                    <a:moveTo>
                      <a:pt x="692658" y="409189"/>
                    </a:moveTo>
                    <a:cubicBezTo>
                      <a:pt x="987972" y="409189"/>
                      <a:pt x="1227372" y="648589"/>
                      <a:pt x="1227372" y="943903"/>
                    </a:cubicBezTo>
                    <a:cubicBezTo>
                      <a:pt x="1227372" y="1239217"/>
                      <a:pt x="987972" y="1478617"/>
                      <a:pt x="692658" y="1478617"/>
                    </a:cubicBezTo>
                    <a:cubicBezTo>
                      <a:pt x="397344" y="1478617"/>
                      <a:pt x="157944" y="1239217"/>
                      <a:pt x="157944" y="943903"/>
                    </a:cubicBezTo>
                    <a:cubicBezTo>
                      <a:pt x="157944" y="648589"/>
                      <a:pt x="397344" y="409189"/>
                      <a:pt x="692658" y="409189"/>
                    </a:cubicBezTo>
                    <a:close/>
                    <a:moveTo>
                      <a:pt x="692658" y="367839"/>
                    </a:moveTo>
                    <a:cubicBezTo>
                      <a:pt x="374507" y="367839"/>
                      <a:pt x="116594" y="625752"/>
                      <a:pt x="116594" y="943903"/>
                    </a:cubicBezTo>
                    <a:cubicBezTo>
                      <a:pt x="116594" y="1262054"/>
                      <a:pt x="374507" y="1519967"/>
                      <a:pt x="692658" y="1519967"/>
                    </a:cubicBezTo>
                    <a:cubicBezTo>
                      <a:pt x="1010809" y="1519967"/>
                      <a:pt x="1268722" y="1262054"/>
                      <a:pt x="1268722" y="943903"/>
                    </a:cubicBezTo>
                    <a:cubicBezTo>
                      <a:pt x="1268722" y="625752"/>
                      <a:pt x="1010809" y="367839"/>
                      <a:pt x="692658" y="367839"/>
                    </a:cubicBezTo>
                    <a:close/>
                    <a:moveTo>
                      <a:pt x="453480" y="72008"/>
                    </a:moveTo>
                    <a:lnTo>
                      <a:pt x="453480" y="296230"/>
                    </a:lnTo>
                    <a:cubicBezTo>
                      <a:pt x="527423" y="266333"/>
                      <a:pt x="608279" y="251245"/>
                      <a:pt x="692659" y="251245"/>
                    </a:cubicBezTo>
                    <a:cubicBezTo>
                      <a:pt x="786546" y="251245"/>
                      <a:pt x="876070" y="269925"/>
                      <a:pt x="957536" y="304207"/>
                    </a:cubicBezTo>
                    <a:lnTo>
                      <a:pt x="957536" y="72008"/>
                    </a:lnTo>
                    <a:close/>
                    <a:moveTo>
                      <a:pt x="381472" y="0"/>
                    </a:moveTo>
                    <a:lnTo>
                      <a:pt x="1029544" y="0"/>
                    </a:lnTo>
                    <a:lnTo>
                      <a:pt x="1029544" y="72008"/>
                    </a:lnTo>
                    <a:lnTo>
                      <a:pt x="1029544" y="342191"/>
                    </a:lnTo>
                    <a:cubicBezTo>
                      <a:pt x="1242479" y="458018"/>
                      <a:pt x="1385318" y="684280"/>
                      <a:pt x="1385318" y="943904"/>
                    </a:cubicBezTo>
                    <a:cubicBezTo>
                      <a:pt x="1385318" y="1326449"/>
                      <a:pt x="1075204" y="1636563"/>
                      <a:pt x="692659" y="1636563"/>
                    </a:cubicBezTo>
                    <a:cubicBezTo>
                      <a:pt x="310114" y="1636563"/>
                      <a:pt x="0" y="1326449"/>
                      <a:pt x="0" y="943904"/>
                    </a:cubicBezTo>
                    <a:cubicBezTo>
                      <a:pt x="0" y="673806"/>
                      <a:pt x="154597" y="439816"/>
                      <a:pt x="381472" y="328243"/>
                    </a:cubicBezTo>
                    <a:lnTo>
                      <a:pt x="381472" y="72008"/>
                    </a:lnTo>
                    <a:close/>
                  </a:path>
                </a:pathLst>
              </a:cu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3" name="矩形 27"/>
              <p:cNvSpPr/>
              <p:nvPr/>
            </p:nvSpPr>
            <p:spPr>
              <a:xfrm>
                <a:off x="4393306" y="1591543"/>
                <a:ext cx="689223" cy="1027832"/>
              </a:xfrm>
              <a:custGeom>
                <a:avLst/>
                <a:gdLst/>
                <a:ahLst/>
                <a:cxnLst/>
                <a:rect l="l" t="t" r="r" b="b"/>
                <a:pathLst>
                  <a:path w="689223" h="1027832">
                    <a:moveTo>
                      <a:pt x="439813" y="108968"/>
                    </a:moveTo>
                    <a:cubicBezTo>
                      <a:pt x="399126" y="108968"/>
                      <a:pt x="366143" y="141951"/>
                      <a:pt x="366143" y="182638"/>
                    </a:cubicBezTo>
                    <a:cubicBezTo>
                      <a:pt x="366143" y="223325"/>
                      <a:pt x="399126" y="256308"/>
                      <a:pt x="439813" y="256308"/>
                    </a:cubicBezTo>
                    <a:cubicBezTo>
                      <a:pt x="480500" y="256308"/>
                      <a:pt x="513483" y="223325"/>
                      <a:pt x="513483" y="182638"/>
                    </a:cubicBezTo>
                    <a:cubicBezTo>
                      <a:pt x="513483" y="141951"/>
                      <a:pt x="480500" y="108968"/>
                      <a:pt x="439813" y="108968"/>
                    </a:cubicBezTo>
                    <a:close/>
                    <a:moveTo>
                      <a:pt x="311944" y="0"/>
                    </a:moveTo>
                    <a:lnTo>
                      <a:pt x="689223" y="0"/>
                    </a:lnTo>
                    <a:lnTo>
                      <a:pt x="372517" y="1025450"/>
                    </a:lnTo>
                    <a:lnTo>
                      <a:pt x="0" y="1027832"/>
                    </a:lnTo>
                    <a:close/>
                  </a:path>
                </a:pathLst>
              </a:custGeom>
              <a:blipFill dpi="0"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6690373" y="2583944"/>
              <a:ext cx="7328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Impact" pitchFamily="34" charset="0"/>
                  <a:ea typeface="宋体"/>
                </a:rPr>
                <a:t>03</a:t>
              </a:r>
              <a:endParaRPr kumimoji="0" lang="zh-CN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itchFamily="34" charset="0"/>
                <a:ea typeface="宋体"/>
              </a:endParaRPr>
            </a:p>
          </p:txBody>
        </p:sp>
      </p:grpSp>
      <p:sp>
        <p:nvSpPr>
          <p:cNvPr id="44" name="矩形 1"/>
          <p:cNvSpPr>
            <a:spLocks noChangeArrowheads="1"/>
          </p:cNvSpPr>
          <p:nvPr/>
        </p:nvSpPr>
        <p:spPr bwMode="auto">
          <a:xfrm>
            <a:off x="1071700" y="3955986"/>
            <a:ext cx="1999159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操作简单，直接拖动图片就可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1"/>
          <p:cNvSpPr>
            <a:spLocks noChangeArrowheads="1"/>
          </p:cNvSpPr>
          <p:nvPr/>
        </p:nvSpPr>
        <p:spPr bwMode="auto">
          <a:xfrm>
            <a:off x="3701448" y="3955986"/>
            <a:ext cx="1893692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有手机，有网络就可以实现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矩形 1"/>
          <p:cNvSpPr>
            <a:spLocks noChangeArrowheads="1"/>
          </p:cNvSpPr>
          <p:nvPr/>
        </p:nvSpPr>
        <p:spPr bwMode="auto">
          <a:xfrm>
            <a:off x="6297995" y="3955986"/>
            <a:ext cx="1893692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满足使用者的个性化需求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8AB2375-FD06-4271-9499-26A1F531E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4546" y="550020"/>
            <a:ext cx="4368002" cy="527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24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AR</a:t>
            </a:r>
            <a:r>
              <a:rPr lang="zh-CN" altLang="en-US" sz="24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简创家居的三个使用亮点</a:t>
            </a:r>
            <a:endParaRPr lang="en-US" altLang="zh-CN" sz="24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89304831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420"/>
                                </p:stCondLst>
                                <p:childTnLst>
                                  <p:par>
                                    <p:cTn id="18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920"/>
                                </p:stCondLst>
                                <p:childTnLst>
                                  <p:par>
                                    <p:cTn id="23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20"/>
                                </p:stCondLst>
                                <p:childTnLst>
                                  <p:par>
                                    <p:cTn id="28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20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20"/>
                                </p:stCondLst>
                                <p:childTnLst>
                                  <p:par>
                                    <p:cTn id="38" presetID="2" presetClass="entr" presetSubtype="1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4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4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20"/>
                                </p:stCondLst>
                                <p:childTnLst>
                                  <p:par>
                                    <p:cTn id="43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/>
          <p:bldP spid="45" grpId="0"/>
          <p:bldP spid="46" grpId="0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5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5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420"/>
                                </p:stCondLst>
                                <p:childTnLst>
                                  <p:par>
                                    <p:cTn id="1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920"/>
                                </p:stCondLst>
                                <p:childTnLst>
                                  <p:par>
                                    <p:cTn id="2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3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22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720"/>
                                </p:stCondLst>
                                <p:childTnLst>
                                  <p:par>
                                    <p:cTn id="3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020"/>
                                </p:stCondLst>
                                <p:childTnLst>
                                  <p:par>
                                    <p:cTn id="3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3520"/>
                                </p:stCondLst>
                                <p:childTnLst>
                                  <p:par>
                                    <p:cTn id="43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3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6" grpId="0"/>
          <p:bldP spid="27" grpId="0"/>
          <p:bldP spid="44" grpId="0"/>
          <p:bldP spid="45" grpId="0"/>
          <p:bldP spid="46" grpId="0"/>
          <p:bldP spid="4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20"/>
          <p:cNvSpPr/>
          <p:nvPr/>
        </p:nvSpPr>
        <p:spPr>
          <a:xfrm>
            <a:off x="5940152" y="3893688"/>
            <a:ext cx="1126616" cy="1126616"/>
          </a:xfrm>
          <a:prstGeom prst="ellipse">
            <a:avLst/>
          </a:prstGeom>
          <a:gradFill>
            <a:gsLst>
              <a:gs pos="15000">
                <a:srgbClr val="00B0F0"/>
              </a:gs>
              <a:gs pos="31000">
                <a:srgbClr val="0070C0"/>
              </a:gs>
              <a:gs pos="63000">
                <a:srgbClr val="FFFB6C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>
            <a:glow rad="127000">
              <a:srgbClr val="5D552C">
                <a:alpha val="4000"/>
              </a:srgbClr>
            </a:glow>
            <a:softEdge rad="0"/>
          </a:effectLst>
        </p:spPr>
        <p:txBody>
          <a:bodyPr lIns="68580" tIns="34290" rIns="68580" bIns="34290" rtlCol="0"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4892637" y="1255294"/>
            <a:ext cx="3146805" cy="3885177"/>
          </a:xfrm>
          <a:custGeom>
            <a:avLst/>
            <a:gdLst>
              <a:gd name="connsiteX0" fmla="*/ 1743740 w 3742661"/>
              <a:gd name="connsiteY0" fmla="*/ 4476307 h 4476307"/>
              <a:gd name="connsiteX1" fmla="*/ 1796903 w 3742661"/>
              <a:gd name="connsiteY1" fmla="*/ 3785190 h 4476307"/>
              <a:gd name="connsiteX2" fmla="*/ 1307805 w 3742661"/>
              <a:gd name="connsiteY2" fmla="*/ 3381153 h 4476307"/>
              <a:gd name="connsiteX3" fmla="*/ 31898 w 3742661"/>
              <a:gd name="connsiteY3" fmla="*/ 2945218 h 4476307"/>
              <a:gd name="connsiteX4" fmla="*/ 1127052 w 3742661"/>
              <a:gd name="connsiteY4" fmla="*/ 3242930 h 4476307"/>
              <a:gd name="connsiteX5" fmla="*/ 393405 w 3742661"/>
              <a:gd name="connsiteY5" fmla="*/ 2456121 h 4476307"/>
              <a:gd name="connsiteX6" fmla="*/ 1775638 w 3742661"/>
              <a:gd name="connsiteY6" fmla="*/ 3519376 h 4476307"/>
              <a:gd name="connsiteX7" fmla="*/ 1679945 w 3742661"/>
              <a:gd name="connsiteY7" fmla="*/ 2392325 h 4476307"/>
              <a:gd name="connsiteX8" fmla="*/ 0 w 3742661"/>
              <a:gd name="connsiteY8" fmla="*/ 754911 h 4476307"/>
              <a:gd name="connsiteX9" fmla="*/ 988828 w 3742661"/>
              <a:gd name="connsiteY9" fmla="*/ 1924493 h 4476307"/>
              <a:gd name="connsiteX10" fmla="*/ 1137684 w 3742661"/>
              <a:gd name="connsiteY10" fmla="*/ 861237 h 4476307"/>
              <a:gd name="connsiteX11" fmla="*/ 1222745 w 3742661"/>
              <a:gd name="connsiteY11" fmla="*/ 2062716 h 4476307"/>
              <a:gd name="connsiteX12" fmla="*/ 1690577 w 3742661"/>
              <a:gd name="connsiteY12" fmla="*/ 2190307 h 4476307"/>
              <a:gd name="connsiteX13" fmla="*/ 1956391 w 3742661"/>
              <a:gd name="connsiteY13" fmla="*/ 0 h 4476307"/>
              <a:gd name="connsiteX14" fmla="*/ 2083982 w 3742661"/>
              <a:gd name="connsiteY14" fmla="*/ 978195 h 4476307"/>
              <a:gd name="connsiteX15" fmla="*/ 1881963 w 3742661"/>
              <a:gd name="connsiteY15" fmla="*/ 2232837 h 4476307"/>
              <a:gd name="connsiteX16" fmla="*/ 2041452 w 3742661"/>
              <a:gd name="connsiteY16" fmla="*/ 3030279 h 4476307"/>
              <a:gd name="connsiteX17" fmla="*/ 2647507 w 3742661"/>
              <a:gd name="connsiteY17" fmla="*/ 2519916 h 4476307"/>
              <a:gd name="connsiteX18" fmla="*/ 2849526 w 3742661"/>
              <a:gd name="connsiteY18" fmla="*/ 1307804 h 4476307"/>
              <a:gd name="connsiteX19" fmla="*/ 2838893 w 3742661"/>
              <a:gd name="connsiteY19" fmla="*/ 2371060 h 4476307"/>
              <a:gd name="connsiteX20" fmla="*/ 3742661 w 3742661"/>
              <a:gd name="connsiteY20" fmla="*/ 1148316 h 4476307"/>
              <a:gd name="connsiteX21" fmla="*/ 2222205 w 3742661"/>
              <a:gd name="connsiteY21" fmla="*/ 3370521 h 4476307"/>
              <a:gd name="connsiteX22" fmla="*/ 2169042 w 3742661"/>
              <a:gd name="connsiteY22" fmla="*/ 3817088 h 4476307"/>
              <a:gd name="connsiteX23" fmla="*/ 3317358 w 3742661"/>
              <a:gd name="connsiteY23" fmla="*/ 3094074 h 4476307"/>
              <a:gd name="connsiteX24" fmla="*/ 2190307 w 3742661"/>
              <a:gd name="connsiteY24" fmla="*/ 4051004 h 4476307"/>
              <a:gd name="connsiteX25" fmla="*/ 2232838 w 3742661"/>
              <a:gd name="connsiteY25" fmla="*/ 4476307 h 4476307"/>
              <a:gd name="connsiteX26" fmla="*/ 1743740 w 3742661"/>
              <a:gd name="connsiteY26" fmla="*/ 4476307 h 4476307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1743740 w 3742661"/>
              <a:gd name="connsiteY26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0307 w 3742661"/>
              <a:gd name="connsiteY24" fmla="*/ 4051004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41452 w 3742661"/>
              <a:gd name="connsiteY16" fmla="*/ 3030279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849526 w 3742661"/>
              <a:gd name="connsiteY18" fmla="*/ 1307804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38893 w 3742661"/>
              <a:gd name="connsiteY19" fmla="*/ 2371060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42661"/>
              <a:gd name="connsiteY0" fmla="*/ 4492350 h 4492350"/>
              <a:gd name="connsiteX1" fmla="*/ 1796903 w 3742661"/>
              <a:gd name="connsiteY1" fmla="*/ 3785190 h 4492350"/>
              <a:gd name="connsiteX2" fmla="*/ 1307805 w 3742661"/>
              <a:gd name="connsiteY2" fmla="*/ 3381153 h 4492350"/>
              <a:gd name="connsiteX3" fmla="*/ 31898 w 3742661"/>
              <a:gd name="connsiteY3" fmla="*/ 2945218 h 4492350"/>
              <a:gd name="connsiteX4" fmla="*/ 1127052 w 3742661"/>
              <a:gd name="connsiteY4" fmla="*/ 3242930 h 4492350"/>
              <a:gd name="connsiteX5" fmla="*/ 393405 w 3742661"/>
              <a:gd name="connsiteY5" fmla="*/ 2456121 h 4492350"/>
              <a:gd name="connsiteX6" fmla="*/ 1775638 w 3742661"/>
              <a:gd name="connsiteY6" fmla="*/ 3519376 h 4492350"/>
              <a:gd name="connsiteX7" fmla="*/ 1679945 w 3742661"/>
              <a:gd name="connsiteY7" fmla="*/ 2392325 h 4492350"/>
              <a:gd name="connsiteX8" fmla="*/ 0 w 3742661"/>
              <a:gd name="connsiteY8" fmla="*/ 754911 h 4492350"/>
              <a:gd name="connsiteX9" fmla="*/ 988828 w 3742661"/>
              <a:gd name="connsiteY9" fmla="*/ 1924493 h 4492350"/>
              <a:gd name="connsiteX10" fmla="*/ 1137684 w 3742661"/>
              <a:gd name="connsiteY10" fmla="*/ 861237 h 4492350"/>
              <a:gd name="connsiteX11" fmla="*/ 1222745 w 3742661"/>
              <a:gd name="connsiteY11" fmla="*/ 2062716 h 4492350"/>
              <a:gd name="connsiteX12" fmla="*/ 1690577 w 3742661"/>
              <a:gd name="connsiteY12" fmla="*/ 2190307 h 4492350"/>
              <a:gd name="connsiteX13" fmla="*/ 1956391 w 3742661"/>
              <a:gd name="connsiteY13" fmla="*/ 0 h 4492350"/>
              <a:gd name="connsiteX14" fmla="*/ 2083982 w 3742661"/>
              <a:gd name="connsiteY14" fmla="*/ 978195 h 4492350"/>
              <a:gd name="connsiteX15" fmla="*/ 1881963 w 3742661"/>
              <a:gd name="connsiteY15" fmla="*/ 2232837 h 4492350"/>
              <a:gd name="connsiteX16" fmla="*/ 2057494 w 3742661"/>
              <a:gd name="connsiteY16" fmla="*/ 3046321 h 4492350"/>
              <a:gd name="connsiteX17" fmla="*/ 2647507 w 3742661"/>
              <a:gd name="connsiteY17" fmla="*/ 2519916 h 4492350"/>
              <a:gd name="connsiteX18" fmla="*/ 2913694 w 3742661"/>
              <a:gd name="connsiteY18" fmla="*/ 1291762 h 4492350"/>
              <a:gd name="connsiteX19" fmla="*/ 2806809 w 3742661"/>
              <a:gd name="connsiteY19" fmla="*/ 2383091 h 4492350"/>
              <a:gd name="connsiteX20" fmla="*/ 3742661 w 3742661"/>
              <a:gd name="connsiteY20" fmla="*/ 1148316 h 4492350"/>
              <a:gd name="connsiteX21" fmla="*/ 2222205 w 3742661"/>
              <a:gd name="connsiteY21" fmla="*/ 3370521 h 4492350"/>
              <a:gd name="connsiteX22" fmla="*/ 2169042 w 3742661"/>
              <a:gd name="connsiteY22" fmla="*/ 3817088 h 4492350"/>
              <a:gd name="connsiteX23" fmla="*/ 3317358 w 3742661"/>
              <a:gd name="connsiteY23" fmla="*/ 3094074 h 4492350"/>
              <a:gd name="connsiteX24" fmla="*/ 2194317 w 3742661"/>
              <a:gd name="connsiteY24" fmla="*/ 4030951 h 4492350"/>
              <a:gd name="connsiteX25" fmla="*/ 2232838 w 3742661"/>
              <a:gd name="connsiteY25" fmla="*/ 4476307 h 4492350"/>
              <a:gd name="connsiteX26" fmla="*/ 2218194 w 3742661"/>
              <a:gd name="connsiteY26" fmla="*/ 4491415 h 4492350"/>
              <a:gd name="connsiteX27" fmla="*/ 1743740 w 3742661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718598"/>
              <a:gd name="connsiteY0" fmla="*/ 4492350 h 4492350"/>
              <a:gd name="connsiteX1" fmla="*/ 1796903 w 3718598"/>
              <a:gd name="connsiteY1" fmla="*/ 3785190 h 4492350"/>
              <a:gd name="connsiteX2" fmla="*/ 1307805 w 3718598"/>
              <a:gd name="connsiteY2" fmla="*/ 3381153 h 4492350"/>
              <a:gd name="connsiteX3" fmla="*/ 31898 w 3718598"/>
              <a:gd name="connsiteY3" fmla="*/ 2945218 h 4492350"/>
              <a:gd name="connsiteX4" fmla="*/ 1127052 w 3718598"/>
              <a:gd name="connsiteY4" fmla="*/ 3242930 h 4492350"/>
              <a:gd name="connsiteX5" fmla="*/ 393405 w 3718598"/>
              <a:gd name="connsiteY5" fmla="*/ 2456121 h 4492350"/>
              <a:gd name="connsiteX6" fmla="*/ 1775638 w 3718598"/>
              <a:gd name="connsiteY6" fmla="*/ 3519376 h 4492350"/>
              <a:gd name="connsiteX7" fmla="*/ 1679945 w 3718598"/>
              <a:gd name="connsiteY7" fmla="*/ 2392325 h 4492350"/>
              <a:gd name="connsiteX8" fmla="*/ 0 w 3718598"/>
              <a:gd name="connsiteY8" fmla="*/ 754911 h 4492350"/>
              <a:gd name="connsiteX9" fmla="*/ 988828 w 3718598"/>
              <a:gd name="connsiteY9" fmla="*/ 1924493 h 4492350"/>
              <a:gd name="connsiteX10" fmla="*/ 1137684 w 3718598"/>
              <a:gd name="connsiteY10" fmla="*/ 861237 h 4492350"/>
              <a:gd name="connsiteX11" fmla="*/ 1222745 w 3718598"/>
              <a:gd name="connsiteY11" fmla="*/ 2062716 h 4492350"/>
              <a:gd name="connsiteX12" fmla="*/ 1690577 w 3718598"/>
              <a:gd name="connsiteY12" fmla="*/ 2190307 h 4492350"/>
              <a:gd name="connsiteX13" fmla="*/ 1956391 w 3718598"/>
              <a:gd name="connsiteY13" fmla="*/ 0 h 4492350"/>
              <a:gd name="connsiteX14" fmla="*/ 2083982 w 3718598"/>
              <a:gd name="connsiteY14" fmla="*/ 978195 h 4492350"/>
              <a:gd name="connsiteX15" fmla="*/ 1881963 w 3718598"/>
              <a:gd name="connsiteY15" fmla="*/ 2232837 h 4492350"/>
              <a:gd name="connsiteX16" fmla="*/ 2057494 w 3718598"/>
              <a:gd name="connsiteY16" fmla="*/ 3046321 h 4492350"/>
              <a:gd name="connsiteX17" fmla="*/ 2647507 w 3718598"/>
              <a:gd name="connsiteY17" fmla="*/ 2519916 h 4492350"/>
              <a:gd name="connsiteX18" fmla="*/ 2913694 w 3718598"/>
              <a:gd name="connsiteY18" fmla="*/ 1291762 h 4492350"/>
              <a:gd name="connsiteX19" fmla="*/ 2806809 w 3718598"/>
              <a:gd name="connsiteY19" fmla="*/ 2383091 h 4492350"/>
              <a:gd name="connsiteX20" fmla="*/ 3718598 w 3718598"/>
              <a:gd name="connsiteY20" fmla="*/ 1120242 h 4492350"/>
              <a:gd name="connsiteX21" fmla="*/ 2222205 w 3718598"/>
              <a:gd name="connsiteY21" fmla="*/ 3370521 h 4492350"/>
              <a:gd name="connsiteX22" fmla="*/ 2169042 w 3718598"/>
              <a:gd name="connsiteY22" fmla="*/ 3817088 h 4492350"/>
              <a:gd name="connsiteX23" fmla="*/ 3317358 w 3718598"/>
              <a:gd name="connsiteY23" fmla="*/ 3094074 h 4492350"/>
              <a:gd name="connsiteX24" fmla="*/ 2194317 w 3718598"/>
              <a:gd name="connsiteY24" fmla="*/ 4030951 h 4492350"/>
              <a:gd name="connsiteX25" fmla="*/ 2232838 w 3718598"/>
              <a:gd name="connsiteY25" fmla="*/ 4476307 h 4492350"/>
              <a:gd name="connsiteX26" fmla="*/ 2218194 w 3718598"/>
              <a:gd name="connsiteY26" fmla="*/ 4491415 h 4492350"/>
              <a:gd name="connsiteX27" fmla="*/ 1743740 w 3718598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83982 w 3694535"/>
              <a:gd name="connsiteY14" fmla="*/ 978195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232837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3651 h 4523651"/>
              <a:gd name="connsiteX1" fmla="*/ 1796903 w 3694535"/>
              <a:gd name="connsiteY1" fmla="*/ 3816491 h 4523651"/>
              <a:gd name="connsiteX2" fmla="*/ 1307805 w 3694535"/>
              <a:gd name="connsiteY2" fmla="*/ 3412454 h 4523651"/>
              <a:gd name="connsiteX3" fmla="*/ 31898 w 3694535"/>
              <a:gd name="connsiteY3" fmla="*/ 2976519 h 4523651"/>
              <a:gd name="connsiteX4" fmla="*/ 1127052 w 3694535"/>
              <a:gd name="connsiteY4" fmla="*/ 3274231 h 4523651"/>
              <a:gd name="connsiteX5" fmla="*/ 393405 w 3694535"/>
              <a:gd name="connsiteY5" fmla="*/ 2487422 h 4523651"/>
              <a:gd name="connsiteX6" fmla="*/ 1775638 w 3694535"/>
              <a:gd name="connsiteY6" fmla="*/ 3550677 h 4523651"/>
              <a:gd name="connsiteX7" fmla="*/ 1679945 w 3694535"/>
              <a:gd name="connsiteY7" fmla="*/ 2423626 h 4523651"/>
              <a:gd name="connsiteX8" fmla="*/ 0 w 3694535"/>
              <a:gd name="connsiteY8" fmla="*/ 786212 h 4523651"/>
              <a:gd name="connsiteX9" fmla="*/ 988828 w 3694535"/>
              <a:gd name="connsiteY9" fmla="*/ 1955794 h 4523651"/>
              <a:gd name="connsiteX10" fmla="*/ 1137684 w 3694535"/>
              <a:gd name="connsiteY10" fmla="*/ 892538 h 4523651"/>
              <a:gd name="connsiteX11" fmla="*/ 1222745 w 3694535"/>
              <a:gd name="connsiteY11" fmla="*/ 2094017 h 4523651"/>
              <a:gd name="connsiteX12" fmla="*/ 1690577 w 3694535"/>
              <a:gd name="connsiteY12" fmla="*/ 2221608 h 4523651"/>
              <a:gd name="connsiteX13" fmla="*/ 1956391 w 3694535"/>
              <a:gd name="connsiteY13" fmla="*/ 31301 h 4523651"/>
              <a:gd name="connsiteX14" fmla="*/ 2027834 w 3694535"/>
              <a:gd name="connsiteY14" fmla="*/ 1017517 h 4523651"/>
              <a:gd name="connsiteX15" fmla="*/ 1881963 w 3694535"/>
              <a:gd name="connsiteY15" fmla="*/ 2264138 h 4523651"/>
              <a:gd name="connsiteX16" fmla="*/ 2057494 w 3694535"/>
              <a:gd name="connsiteY16" fmla="*/ 3077622 h 4523651"/>
              <a:gd name="connsiteX17" fmla="*/ 2647507 w 3694535"/>
              <a:gd name="connsiteY17" fmla="*/ 2551217 h 4523651"/>
              <a:gd name="connsiteX18" fmla="*/ 2913694 w 3694535"/>
              <a:gd name="connsiteY18" fmla="*/ 1323063 h 4523651"/>
              <a:gd name="connsiteX19" fmla="*/ 2806809 w 3694535"/>
              <a:gd name="connsiteY19" fmla="*/ 2414392 h 4523651"/>
              <a:gd name="connsiteX20" fmla="*/ 3694535 w 3694535"/>
              <a:gd name="connsiteY20" fmla="*/ 1155553 h 4523651"/>
              <a:gd name="connsiteX21" fmla="*/ 2222205 w 3694535"/>
              <a:gd name="connsiteY21" fmla="*/ 3401822 h 4523651"/>
              <a:gd name="connsiteX22" fmla="*/ 2169042 w 3694535"/>
              <a:gd name="connsiteY22" fmla="*/ 3848389 h 4523651"/>
              <a:gd name="connsiteX23" fmla="*/ 3317358 w 3694535"/>
              <a:gd name="connsiteY23" fmla="*/ 3125375 h 4523651"/>
              <a:gd name="connsiteX24" fmla="*/ 2194317 w 3694535"/>
              <a:gd name="connsiteY24" fmla="*/ 4062252 h 4523651"/>
              <a:gd name="connsiteX25" fmla="*/ 2232838 w 3694535"/>
              <a:gd name="connsiteY25" fmla="*/ 4507608 h 4523651"/>
              <a:gd name="connsiteX26" fmla="*/ 2218194 w 3694535"/>
              <a:gd name="connsiteY26" fmla="*/ 4522716 h 4523651"/>
              <a:gd name="connsiteX27" fmla="*/ 1743740 w 3694535"/>
              <a:gd name="connsiteY27" fmla="*/ 4523651 h 4523651"/>
              <a:gd name="connsiteX0" fmla="*/ 1743740 w 3694535"/>
              <a:gd name="connsiteY0" fmla="*/ 4522819 h 4522819"/>
              <a:gd name="connsiteX1" fmla="*/ 1796903 w 3694535"/>
              <a:gd name="connsiteY1" fmla="*/ 3815659 h 4522819"/>
              <a:gd name="connsiteX2" fmla="*/ 1307805 w 3694535"/>
              <a:gd name="connsiteY2" fmla="*/ 3411622 h 4522819"/>
              <a:gd name="connsiteX3" fmla="*/ 31898 w 3694535"/>
              <a:gd name="connsiteY3" fmla="*/ 2975687 h 4522819"/>
              <a:gd name="connsiteX4" fmla="*/ 1127052 w 3694535"/>
              <a:gd name="connsiteY4" fmla="*/ 3273399 h 4522819"/>
              <a:gd name="connsiteX5" fmla="*/ 393405 w 3694535"/>
              <a:gd name="connsiteY5" fmla="*/ 2486590 h 4522819"/>
              <a:gd name="connsiteX6" fmla="*/ 1775638 w 3694535"/>
              <a:gd name="connsiteY6" fmla="*/ 3549845 h 4522819"/>
              <a:gd name="connsiteX7" fmla="*/ 1679945 w 3694535"/>
              <a:gd name="connsiteY7" fmla="*/ 2422794 h 4522819"/>
              <a:gd name="connsiteX8" fmla="*/ 0 w 3694535"/>
              <a:gd name="connsiteY8" fmla="*/ 785380 h 4522819"/>
              <a:gd name="connsiteX9" fmla="*/ 988828 w 3694535"/>
              <a:gd name="connsiteY9" fmla="*/ 1954962 h 4522819"/>
              <a:gd name="connsiteX10" fmla="*/ 1137684 w 3694535"/>
              <a:gd name="connsiteY10" fmla="*/ 891706 h 4522819"/>
              <a:gd name="connsiteX11" fmla="*/ 1222745 w 3694535"/>
              <a:gd name="connsiteY11" fmla="*/ 2093185 h 4522819"/>
              <a:gd name="connsiteX12" fmla="*/ 1690577 w 3694535"/>
              <a:gd name="connsiteY12" fmla="*/ 2220776 h 4522819"/>
              <a:gd name="connsiteX13" fmla="*/ 1956391 w 3694535"/>
              <a:gd name="connsiteY13" fmla="*/ 30469 h 4522819"/>
              <a:gd name="connsiteX14" fmla="*/ 2027834 w 3694535"/>
              <a:gd name="connsiteY14" fmla="*/ 1016685 h 4522819"/>
              <a:gd name="connsiteX15" fmla="*/ 1881963 w 3694535"/>
              <a:gd name="connsiteY15" fmla="*/ 2090854 h 4522819"/>
              <a:gd name="connsiteX16" fmla="*/ 2057494 w 3694535"/>
              <a:gd name="connsiteY16" fmla="*/ 3076790 h 4522819"/>
              <a:gd name="connsiteX17" fmla="*/ 2647507 w 3694535"/>
              <a:gd name="connsiteY17" fmla="*/ 2550385 h 4522819"/>
              <a:gd name="connsiteX18" fmla="*/ 2913694 w 3694535"/>
              <a:gd name="connsiteY18" fmla="*/ 1322231 h 4522819"/>
              <a:gd name="connsiteX19" fmla="*/ 2806809 w 3694535"/>
              <a:gd name="connsiteY19" fmla="*/ 2413560 h 4522819"/>
              <a:gd name="connsiteX20" fmla="*/ 3694535 w 3694535"/>
              <a:gd name="connsiteY20" fmla="*/ 1154721 h 4522819"/>
              <a:gd name="connsiteX21" fmla="*/ 2222205 w 3694535"/>
              <a:gd name="connsiteY21" fmla="*/ 3400990 h 4522819"/>
              <a:gd name="connsiteX22" fmla="*/ 2169042 w 3694535"/>
              <a:gd name="connsiteY22" fmla="*/ 3847557 h 4522819"/>
              <a:gd name="connsiteX23" fmla="*/ 3317358 w 3694535"/>
              <a:gd name="connsiteY23" fmla="*/ 3124543 h 4522819"/>
              <a:gd name="connsiteX24" fmla="*/ 2194317 w 3694535"/>
              <a:gd name="connsiteY24" fmla="*/ 4061420 h 4522819"/>
              <a:gd name="connsiteX25" fmla="*/ 2232838 w 3694535"/>
              <a:gd name="connsiteY25" fmla="*/ 4506776 h 4522819"/>
              <a:gd name="connsiteX26" fmla="*/ 2218194 w 3694535"/>
              <a:gd name="connsiteY26" fmla="*/ 4521884 h 4522819"/>
              <a:gd name="connsiteX27" fmla="*/ 1743740 w 3694535"/>
              <a:gd name="connsiteY27" fmla="*/ 4522819 h 4522819"/>
              <a:gd name="connsiteX0" fmla="*/ 1743740 w 3694535"/>
              <a:gd name="connsiteY0" fmla="*/ 4522819 h 4522819"/>
              <a:gd name="connsiteX1" fmla="*/ 1796903 w 3694535"/>
              <a:gd name="connsiteY1" fmla="*/ 3815659 h 4522819"/>
              <a:gd name="connsiteX2" fmla="*/ 1307805 w 3694535"/>
              <a:gd name="connsiteY2" fmla="*/ 3411622 h 4522819"/>
              <a:gd name="connsiteX3" fmla="*/ 31898 w 3694535"/>
              <a:gd name="connsiteY3" fmla="*/ 2975687 h 4522819"/>
              <a:gd name="connsiteX4" fmla="*/ 1127052 w 3694535"/>
              <a:gd name="connsiteY4" fmla="*/ 3273399 h 4522819"/>
              <a:gd name="connsiteX5" fmla="*/ 393405 w 3694535"/>
              <a:gd name="connsiteY5" fmla="*/ 2486590 h 4522819"/>
              <a:gd name="connsiteX6" fmla="*/ 1775638 w 3694535"/>
              <a:gd name="connsiteY6" fmla="*/ 3549845 h 4522819"/>
              <a:gd name="connsiteX7" fmla="*/ 1679945 w 3694535"/>
              <a:gd name="connsiteY7" fmla="*/ 2422794 h 4522819"/>
              <a:gd name="connsiteX8" fmla="*/ 0 w 3694535"/>
              <a:gd name="connsiteY8" fmla="*/ 785380 h 4522819"/>
              <a:gd name="connsiteX9" fmla="*/ 988828 w 3694535"/>
              <a:gd name="connsiteY9" fmla="*/ 1954962 h 4522819"/>
              <a:gd name="connsiteX10" fmla="*/ 1137684 w 3694535"/>
              <a:gd name="connsiteY10" fmla="*/ 891706 h 4522819"/>
              <a:gd name="connsiteX11" fmla="*/ 1222745 w 3694535"/>
              <a:gd name="connsiteY11" fmla="*/ 2093185 h 4522819"/>
              <a:gd name="connsiteX12" fmla="*/ 1690577 w 3694535"/>
              <a:gd name="connsiteY12" fmla="*/ 2220776 h 4522819"/>
              <a:gd name="connsiteX13" fmla="*/ 1956391 w 3694535"/>
              <a:gd name="connsiteY13" fmla="*/ 30469 h 4522819"/>
              <a:gd name="connsiteX14" fmla="*/ 2027834 w 3694535"/>
              <a:gd name="connsiteY14" fmla="*/ 1016685 h 4522819"/>
              <a:gd name="connsiteX15" fmla="*/ 1881963 w 3694535"/>
              <a:gd name="connsiteY15" fmla="*/ 2090854 h 4522819"/>
              <a:gd name="connsiteX16" fmla="*/ 2057494 w 3694535"/>
              <a:gd name="connsiteY16" fmla="*/ 3076790 h 4522819"/>
              <a:gd name="connsiteX17" fmla="*/ 2647507 w 3694535"/>
              <a:gd name="connsiteY17" fmla="*/ 2550385 h 4522819"/>
              <a:gd name="connsiteX18" fmla="*/ 2913694 w 3694535"/>
              <a:gd name="connsiteY18" fmla="*/ 1322231 h 4522819"/>
              <a:gd name="connsiteX19" fmla="*/ 2806809 w 3694535"/>
              <a:gd name="connsiteY19" fmla="*/ 2413560 h 4522819"/>
              <a:gd name="connsiteX20" fmla="*/ 3694535 w 3694535"/>
              <a:gd name="connsiteY20" fmla="*/ 1154721 h 4522819"/>
              <a:gd name="connsiteX21" fmla="*/ 2222205 w 3694535"/>
              <a:gd name="connsiteY21" fmla="*/ 3400990 h 4522819"/>
              <a:gd name="connsiteX22" fmla="*/ 2169042 w 3694535"/>
              <a:gd name="connsiteY22" fmla="*/ 3847557 h 4522819"/>
              <a:gd name="connsiteX23" fmla="*/ 3317358 w 3694535"/>
              <a:gd name="connsiteY23" fmla="*/ 3124543 h 4522819"/>
              <a:gd name="connsiteX24" fmla="*/ 2194317 w 3694535"/>
              <a:gd name="connsiteY24" fmla="*/ 4061420 h 4522819"/>
              <a:gd name="connsiteX25" fmla="*/ 2232838 w 3694535"/>
              <a:gd name="connsiteY25" fmla="*/ 4506776 h 4522819"/>
              <a:gd name="connsiteX26" fmla="*/ 2218194 w 3694535"/>
              <a:gd name="connsiteY26" fmla="*/ 4521884 h 4522819"/>
              <a:gd name="connsiteX27" fmla="*/ 1743740 w 3694535"/>
              <a:gd name="connsiteY27" fmla="*/ 4522819 h 4522819"/>
              <a:gd name="connsiteX0" fmla="*/ 1743740 w 3694535"/>
              <a:gd name="connsiteY0" fmla="*/ 4522814 h 4522814"/>
              <a:gd name="connsiteX1" fmla="*/ 1796903 w 3694535"/>
              <a:gd name="connsiteY1" fmla="*/ 3815654 h 4522814"/>
              <a:gd name="connsiteX2" fmla="*/ 1307805 w 3694535"/>
              <a:gd name="connsiteY2" fmla="*/ 3411617 h 4522814"/>
              <a:gd name="connsiteX3" fmla="*/ 31898 w 3694535"/>
              <a:gd name="connsiteY3" fmla="*/ 2975682 h 4522814"/>
              <a:gd name="connsiteX4" fmla="*/ 1127052 w 3694535"/>
              <a:gd name="connsiteY4" fmla="*/ 3273394 h 4522814"/>
              <a:gd name="connsiteX5" fmla="*/ 393405 w 3694535"/>
              <a:gd name="connsiteY5" fmla="*/ 2486585 h 4522814"/>
              <a:gd name="connsiteX6" fmla="*/ 1775638 w 3694535"/>
              <a:gd name="connsiteY6" fmla="*/ 3549840 h 4522814"/>
              <a:gd name="connsiteX7" fmla="*/ 1679945 w 3694535"/>
              <a:gd name="connsiteY7" fmla="*/ 2422789 h 4522814"/>
              <a:gd name="connsiteX8" fmla="*/ 0 w 3694535"/>
              <a:gd name="connsiteY8" fmla="*/ 785375 h 4522814"/>
              <a:gd name="connsiteX9" fmla="*/ 988828 w 3694535"/>
              <a:gd name="connsiteY9" fmla="*/ 1954957 h 4522814"/>
              <a:gd name="connsiteX10" fmla="*/ 1137684 w 3694535"/>
              <a:gd name="connsiteY10" fmla="*/ 891701 h 4522814"/>
              <a:gd name="connsiteX11" fmla="*/ 1222745 w 3694535"/>
              <a:gd name="connsiteY11" fmla="*/ 2093180 h 4522814"/>
              <a:gd name="connsiteX12" fmla="*/ 1690577 w 3694535"/>
              <a:gd name="connsiteY12" fmla="*/ 2220771 h 4522814"/>
              <a:gd name="connsiteX13" fmla="*/ 1956391 w 3694535"/>
              <a:gd name="connsiteY13" fmla="*/ 30464 h 4522814"/>
              <a:gd name="connsiteX14" fmla="*/ 2027834 w 3694535"/>
              <a:gd name="connsiteY14" fmla="*/ 1016680 h 4522814"/>
              <a:gd name="connsiteX15" fmla="*/ 1881963 w 3694535"/>
              <a:gd name="connsiteY15" fmla="*/ 2090849 h 4522814"/>
              <a:gd name="connsiteX16" fmla="*/ 2057494 w 3694535"/>
              <a:gd name="connsiteY16" fmla="*/ 3076785 h 4522814"/>
              <a:gd name="connsiteX17" fmla="*/ 2647507 w 3694535"/>
              <a:gd name="connsiteY17" fmla="*/ 2550380 h 4522814"/>
              <a:gd name="connsiteX18" fmla="*/ 2913694 w 3694535"/>
              <a:gd name="connsiteY18" fmla="*/ 1322226 h 4522814"/>
              <a:gd name="connsiteX19" fmla="*/ 2806809 w 3694535"/>
              <a:gd name="connsiteY19" fmla="*/ 2413555 h 4522814"/>
              <a:gd name="connsiteX20" fmla="*/ 3694535 w 3694535"/>
              <a:gd name="connsiteY20" fmla="*/ 1154716 h 4522814"/>
              <a:gd name="connsiteX21" fmla="*/ 2222205 w 3694535"/>
              <a:gd name="connsiteY21" fmla="*/ 3400985 h 4522814"/>
              <a:gd name="connsiteX22" fmla="*/ 2169042 w 3694535"/>
              <a:gd name="connsiteY22" fmla="*/ 3847552 h 4522814"/>
              <a:gd name="connsiteX23" fmla="*/ 3317358 w 3694535"/>
              <a:gd name="connsiteY23" fmla="*/ 3124538 h 4522814"/>
              <a:gd name="connsiteX24" fmla="*/ 2194317 w 3694535"/>
              <a:gd name="connsiteY24" fmla="*/ 4061415 h 4522814"/>
              <a:gd name="connsiteX25" fmla="*/ 2232838 w 3694535"/>
              <a:gd name="connsiteY25" fmla="*/ 4506771 h 4522814"/>
              <a:gd name="connsiteX26" fmla="*/ 2218194 w 3694535"/>
              <a:gd name="connsiteY26" fmla="*/ 4521879 h 4522814"/>
              <a:gd name="connsiteX27" fmla="*/ 1743740 w 3694535"/>
              <a:gd name="connsiteY27" fmla="*/ 4522814 h 4522814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79945 w 3694535"/>
              <a:gd name="connsiteY7" fmla="*/ 2392325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690577 w 3694535"/>
              <a:gd name="connsiteY12" fmla="*/ 2190307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222745 w 3694535"/>
              <a:gd name="connsiteY11" fmla="*/ 2062716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37684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113621 w 3694535"/>
              <a:gd name="connsiteY10" fmla="*/ 861237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093568 w 3694535"/>
              <a:gd name="connsiteY10" fmla="*/ 857226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43740 w 3694535"/>
              <a:gd name="connsiteY0" fmla="*/ 4492350 h 4492350"/>
              <a:gd name="connsiteX1" fmla="*/ 1796903 w 3694535"/>
              <a:gd name="connsiteY1" fmla="*/ 3785190 h 4492350"/>
              <a:gd name="connsiteX2" fmla="*/ 1307805 w 3694535"/>
              <a:gd name="connsiteY2" fmla="*/ 3381153 h 4492350"/>
              <a:gd name="connsiteX3" fmla="*/ 31898 w 3694535"/>
              <a:gd name="connsiteY3" fmla="*/ 2945218 h 4492350"/>
              <a:gd name="connsiteX4" fmla="*/ 1127052 w 3694535"/>
              <a:gd name="connsiteY4" fmla="*/ 3242930 h 4492350"/>
              <a:gd name="connsiteX5" fmla="*/ 393405 w 3694535"/>
              <a:gd name="connsiteY5" fmla="*/ 2456121 h 4492350"/>
              <a:gd name="connsiteX6" fmla="*/ 1775638 w 3694535"/>
              <a:gd name="connsiteY6" fmla="*/ 3519376 h 4492350"/>
              <a:gd name="connsiteX7" fmla="*/ 1683956 w 3694535"/>
              <a:gd name="connsiteY7" fmla="*/ 2424409 h 4492350"/>
              <a:gd name="connsiteX8" fmla="*/ 0 w 3694535"/>
              <a:gd name="connsiteY8" fmla="*/ 754911 h 4492350"/>
              <a:gd name="connsiteX9" fmla="*/ 988828 w 3694535"/>
              <a:gd name="connsiteY9" fmla="*/ 1924493 h 4492350"/>
              <a:gd name="connsiteX10" fmla="*/ 1093568 w 3694535"/>
              <a:gd name="connsiteY10" fmla="*/ 857226 h 4492350"/>
              <a:gd name="connsiteX11" fmla="*/ 1194671 w 3694535"/>
              <a:gd name="connsiteY11" fmla="*/ 2026621 h 4492350"/>
              <a:gd name="connsiteX12" fmla="*/ 1714640 w 3694535"/>
              <a:gd name="connsiteY12" fmla="*/ 2194318 h 4492350"/>
              <a:gd name="connsiteX13" fmla="*/ 1956391 w 3694535"/>
              <a:gd name="connsiteY13" fmla="*/ 0 h 4492350"/>
              <a:gd name="connsiteX14" fmla="*/ 2027834 w 3694535"/>
              <a:gd name="connsiteY14" fmla="*/ 986216 h 4492350"/>
              <a:gd name="connsiteX15" fmla="*/ 1881963 w 3694535"/>
              <a:gd name="connsiteY15" fmla="*/ 2060385 h 4492350"/>
              <a:gd name="connsiteX16" fmla="*/ 2057494 w 3694535"/>
              <a:gd name="connsiteY16" fmla="*/ 3046321 h 4492350"/>
              <a:gd name="connsiteX17" fmla="*/ 2647507 w 3694535"/>
              <a:gd name="connsiteY17" fmla="*/ 2519916 h 4492350"/>
              <a:gd name="connsiteX18" fmla="*/ 2913694 w 3694535"/>
              <a:gd name="connsiteY18" fmla="*/ 1291762 h 4492350"/>
              <a:gd name="connsiteX19" fmla="*/ 2806809 w 3694535"/>
              <a:gd name="connsiteY19" fmla="*/ 2383091 h 4492350"/>
              <a:gd name="connsiteX20" fmla="*/ 3694535 w 3694535"/>
              <a:gd name="connsiteY20" fmla="*/ 1124252 h 4492350"/>
              <a:gd name="connsiteX21" fmla="*/ 2222205 w 3694535"/>
              <a:gd name="connsiteY21" fmla="*/ 3370521 h 4492350"/>
              <a:gd name="connsiteX22" fmla="*/ 2169042 w 3694535"/>
              <a:gd name="connsiteY22" fmla="*/ 3817088 h 4492350"/>
              <a:gd name="connsiteX23" fmla="*/ 3317358 w 3694535"/>
              <a:gd name="connsiteY23" fmla="*/ 3094074 h 4492350"/>
              <a:gd name="connsiteX24" fmla="*/ 2194317 w 3694535"/>
              <a:gd name="connsiteY24" fmla="*/ 4030951 h 4492350"/>
              <a:gd name="connsiteX25" fmla="*/ 2232838 w 3694535"/>
              <a:gd name="connsiteY25" fmla="*/ 4476307 h 4492350"/>
              <a:gd name="connsiteX26" fmla="*/ 2218194 w 3694535"/>
              <a:gd name="connsiteY26" fmla="*/ 4491415 h 4492350"/>
              <a:gd name="connsiteX27" fmla="*/ 1743740 w 3694535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24409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8208 w 3662637"/>
              <a:gd name="connsiteY8" fmla="*/ 750901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61507 w 3662637"/>
              <a:gd name="connsiteY5" fmla="*/ 2456121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095154 w 3662637"/>
              <a:gd name="connsiteY4" fmla="*/ 324293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711842 w 3662637"/>
              <a:gd name="connsiteY0" fmla="*/ 4492350 h 4492350"/>
              <a:gd name="connsiteX1" fmla="*/ 1765005 w 3662637"/>
              <a:gd name="connsiteY1" fmla="*/ 3785190 h 4492350"/>
              <a:gd name="connsiteX2" fmla="*/ 1275907 w 3662637"/>
              <a:gd name="connsiteY2" fmla="*/ 3381153 h 4492350"/>
              <a:gd name="connsiteX3" fmla="*/ 0 w 3662637"/>
              <a:gd name="connsiteY3" fmla="*/ 2945218 h 4492350"/>
              <a:gd name="connsiteX4" fmla="*/ 1111196 w 3662637"/>
              <a:gd name="connsiteY4" fmla="*/ 3238920 h 4492350"/>
              <a:gd name="connsiteX5" fmla="*/ 381560 w 3662637"/>
              <a:gd name="connsiteY5" fmla="*/ 2432058 h 4492350"/>
              <a:gd name="connsiteX6" fmla="*/ 1743740 w 3662637"/>
              <a:gd name="connsiteY6" fmla="*/ 3519376 h 4492350"/>
              <a:gd name="connsiteX7" fmla="*/ 1652058 w 3662637"/>
              <a:gd name="connsiteY7" fmla="*/ 2400346 h 4492350"/>
              <a:gd name="connsiteX8" fmla="*/ 28261 w 3662637"/>
              <a:gd name="connsiteY8" fmla="*/ 742880 h 4492350"/>
              <a:gd name="connsiteX9" fmla="*/ 956930 w 3662637"/>
              <a:gd name="connsiteY9" fmla="*/ 1924493 h 4492350"/>
              <a:gd name="connsiteX10" fmla="*/ 1061670 w 3662637"/>
              <a:gd name="connsiteY10" fmla="*/ 857226 h 4492350"/>
              <a:gd name="connsiteX11" fmla="*/ 1162773 w 3662637"/>
              <a:gd name="connsiteY11" fmla="*/ 2026621 h 4492350"/>
              <a:gd name="connsiteX12" fmla="*/ 1682742 w 3662637"/>
              <a:gd name="connsiteY12" fmla="*/ 2194318 h 4492350"/>
              <a:gd name="connsiteX13" fmla="*/ 1924493 w 3662637"/>
              <a:gd name="connsiteY13" fmla="*/ 0 h 4492350"/>
              <a:gd name="connsiteX14" fmla="*/ 1995936 w 3662637"/>
              <a:gd name="connsiteY14" fmla="*/ 986216 h 4492350"/>
              <a:gd name="connsiteX15" fmla="*/ 1850065 w 3662637"/>
              <a:gd name="connsiteY15" fmla="*/ 2060385 h 4492350"/>
              <a:gd name="connsiteX16" fmla="*/ 2025596 w 3662637"/>
              <a:gd name="connsiteY16" fmla="*/ 3046321 h 4492350"/>
              <a:gd name="connsiteX17" fmla="*/ 2615609 w 3662637"/>
              <a:gd name="connsiteY17" fmla="*/ 2519916 h 4492350"/>
              <a:gd name="connsiteX18" fmla="*/ 2881796 w 3662637"/>
              <a:gd name="connsiteY18" fmla="*/ 1291762 h 4492350"/>
              <a:gd name="connsiteX19" fmla="*/ 2774911 w 3662637"/>
              <a:gd name="connsiteY19" fmla="*/ 2383091 h 4492350"/>
              <a:gd name="connsiteX20" fmla="*/ 3662637 w 3662637"/>
              <a:gd name="connsiteY20" fmla="*/ 1124252 h 4492350"/>
              <a:gd name="connsiteX21" fmla="*/ 2190307 w 3662637"/>
              <a:gd name="connsiteY21" fmla="*/ 3370521 h 4492350"/>
              <a:gd name="connsiteX22" fmla="*/ 2137144 w 3662637"/>
              <a:gd name="connsiteY22" fmla="*/ 3817088 h 4492350"/>
              <a:gd name="connsiteX23" fmla="*/ 3285460 w 3662637"/>
              <a:gd name="connsiteY23" fmla="*/ 3094074 h 4492350"/>
              <a:gd name="connsiteX24" fmla="*/ 2162419 w 3662637"/>
              <a:gd name="connsiteY24" fmla="*/ 4030951 h 4492350"/>
              <a:gd name="connsiteX25" fmla="*/ 2200940 w 3662637"/>
              <a:gd name="connsiteY25" fmla="*/ 4476307 h 4492350"/>
              <a:gd name="connsiteX26" fmla="*/ 2186296 w 3662637"/>
              <a:gd name="connsiteY26" fmla="*/ 4491415 h 4492350"/>
              <a:gd name="connsiteX27" fmla="*/ 1711842 w 3662637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51844 w 3638574"/>
              <a:gd name="connsiteY2" fmla="*/ 3381153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57497 w 3638574"/>
              <a:gd name="connsiteY5" fmla="*/ 2432058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65518 w 3638574"/>
              <a:gd name="connsiteY5" fmla="*/ 2420026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58679 w 3638574"/>
              <a:gd name="connsiteY12" fmla="*/ 2194318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40942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19873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03018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13081 w 3638574"/>
              <a:gd name="connsiteY22" fmla="*/ 3817088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  <a:gd name="connsiteX0" fmla="*/ 1687779 w 3638574"/>
              <a:gd name="connsiteY0" fmla="*/ 4492350 h 4492350"/>
              <a:gd name="connsiteX1" fmla="*/ 1703018 w 3638574"/>
              <a:gd name="connsiteY1" fmla="*/ 3785190 h 4492350"/>
              <a:gd name="connsiteX2" fmla="*/ 1239812 w 3638574"/>
              <a:gd name="connsiteY2" fmla="*/ 3369121 h 4492350"/>
              <a:gd name="connsiteX3" fmla="*/ 0 w 3638574"/>
              <a:gd name="connsiteY3" fmla="*/ 2917145 h 4492350"/>
              <a:gd name="connsiteX4" fmla="*/ 1087133 w 3638574"/>
              <a:gd name="connsiteY4" fmla="*/ 3238920 h 4492350"/>
              <a:gd name="connsiteX5" fmla="*/ 389581 w 3638574"/>
              <a:gd name="connsiteY5" fmla="*/ 2412005 h 4492350"/>
              <a:gd name="connsiteX6" fmla="*/ 1719677 w 3638574"/>
              <a:gd name="connsiteY6" fmla="*/ 3519376 h 4492350"/>
              <a:gd name="connsiteX7" fmla="*/ 1627995 w 3638574"/>
              <a:gd name="connsiteY7" fmla="*/ 2400346 h 4492350"/>
              <a:gd name="connsiteX8" fmla="*/ 4198 w 3638574"/>
              <a:gd name="connsiteY8" fmla="*/ 742880 h 4492350"/>
              <a:gd name="connsiteX9" fmla="*/ 932867 w 3638574"/>
              <a:gd name="connsiteY9" fmla="*/ 1924493 h 4492350"/>
              <a:gd name="connsiteX10" fmla="*/ 1037607 w 3638574"/>
              <a:gd name="connsiteY10" fmla="*/ 857226 h 4492350"/>
              <a:gd name="connsiteX11" fmla="*/ 1138710 w 3638574"/>
              <a:gd name="connsiteY11" fmla="*/ 2026621 h 4492350"/>
              <a:gd name="connsiteX12" fmla="*/ 1646038 w 3638574"/>
              <a:gd name="connsiteY12" fmla="*/ 2198532 h 4492350"/>
              <a:gd name="connsiteX13" fmla="*/ 1900430 w 3638574"/>
              <a:gd name="connsiteY13" fmla="*/ 0 h 4492350"/>
              <a:gd name="connsiteX14" fmla="*/ 1971873 w 3638574"/>
              <a:gd name="connsiteY14" fmla="*/ 986216 h 4492350"/>
              <a:gd name="connsiteX15" fmla="*/ 1826002 w 3638574"/>
              <a:gd name="connsiteY15" fmla="*/ 2060385 h 4492350"/>
              <a:gd name="connsiteX16" fmla="*/ 2001533 w 3638574"/>
              <a:gd name="connsiteY16" fmla="*/ 3046321 h 4492350"/>
              <a:gd name="connsiteX17" fmla="*/ 2591546 w 3638574"/>
              <a:gd name="connsiteY17" fmla="*/ 2519916 h 4492350"/>
              <a:gd name="connsiteX18" fmla="*/ 2857733 w 3638574"/>
              <a:gd name="connsiteY18" fmla="*/ 1291762 h 4492350"/>
              <a:gd name="connsiteX19" fmla="*/ 2750848 w 3638574"/>
              <a:gd name="connsiteY19" fmla="*/ 2383091 h 4492350"/>
              <a:gd name="connsiteX20" fmla="*/ 3638574 w 3638574"/>
              <a:gd name="connsiteY20" fmla="*/ 1124252 h 4492350"/>
              <a:gd name="connsiteX21" fmla="*/ 2166244 w 3638574"/>
              <a:gd name="connsiteY21" fmla="*/ 3370521 h 4492350"/>
              <a:gd name="connsiteX22" fmla="*/ 2121509 w 3638574"/>
              <a:gd name="connsiteY22" fmla="*/ 3808660 h 4492350"/>
              <a:gd name="connsiteX23" fmla="*/ 3261397 w 3638574"/>
              <a:gd name="connsiteY23" fmla="*/ 3094074 h 4492350"/>
              <a:gd name="connsiteX24" fmla="*/ 2138356 w 3638574"/>
              <a:gd name="connsiteY24" fmla="*/ 4030951 h 4492350"/>
              <a:gd name="connsiteX25" fmla="*/ 2176877 w 3638574"/>
              <a:gd name="connsiteY25" fmla="*/ 4476307 h 4492350"/>
              <a:gd name="connsiteX26" fmla="*/ 2162233 w 3638574"/>
              <a:gd name="connsiteY26" fmla="*/ 4491415 h 4492350"/>
              <a:gd name="connsiteX27" fmla="*/ 1687779 w 3638574"/>
              <a:gd name="connsiteY27" fmla="*/ 4492350 h 449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38574" h="4492350">
                <a:moveTo>
                  <a:pt x="1687779" y="4492350"/>
                </a:moveTo>
                <a:cubicBezTo>
                  <a:pt x="1649353" y="4280693"/>
                  <a:pt x="1685297" y="4020910"/>
                  <a:pt x="1703018" y="3785190"/>
                </a:cubicBezTo>
                <a:lnTo>
                  <a:pt x="1239812" y="3369121"/>
                </a:lnTo>
                <a:cubicBezTo>
                  <a:pt x="710236" y="3436368"/>
                  <a:pt x="325039" y="3138656"/>
                  <a:pt x="0" y="2917145"/>
                </a:cubicBezTo>
                <a:cubicBezTo>
                  <a:pt x="370399" y="3119320"/>
                  <a:pt x="1037576" y="3333525"/>
                  <a:pt x="1087133" y="3238920"/>
                </a:cubicBezTo>
                <a:cubicBezTo>
                  <a:pt x="945521" y="3141082"/>
                  <a:pt x="539214" y="2730422"/>
                  <a:pt x="389581" y="2412005"/>
                </a:cubicBezTo>
                <a:cubicBezTo>
                  <a:pt x="859682" y="2946896"/>
                  <a:pt x="1430048" y="3277253"/>
                  <a:pt x="1719677" y="3519376"/>
                </a:cubicBezTo>
                <a:cubicBezTo>
                  <a:pt x="1735906" y="3304113"/>
                  <a:pt x="1659893" y="2776030"/>
                  <a:pt x="1627995" y="2400346"/>
                </a:cubicBezTo>
                <a:cubicBezTo>
                  <a:pt x="725782" y="2160678"/>
                  <a:pt x="172484" y="1536000"/>
                  <a:pt x="4198" y="742880"/>
                </a:cubicBezTo>
                <a:cubicBezTo>
                  <a:pt x="248250" y="1210277"/>
                  <a:pt x="456205" y="1649601"/>
                  <a:pt x="932867" y="1924493"/>
                </a:cubicBezTo>
                <a:cubicBezTo>
                  <a:pt x="1158949" y="1666327"/>
                  <a:pt x="1108304" y="1211645"/>
                  <a:pt x="1037607" y="857226"/>
                </a:cubicBezTo>
                <a:cubicBezTo>
                  <a:pt x="1222371" y="1153446"/>
                  <a:pt x="1266767" y="1586023"/>
                  <a:pt x="1138710" y="2026621"/>
                </a:cubicBezTo>
                <a:cubicBezTo>
                  <a:pt x="1250538" y="2109256"/>
                  <a:pt x="1570304" y="2252254"/>
                  <a:pt x="1646038" y="2198532"/>
                </a:cubicBezTo>
                <a:cubicBezTo>
                  <a:pt x="1690527" y="1476450"/>
                  <a:pt x="1904067" y="874481"/>
                  <a:pt x="1900430" y="0"/>
                </a:cubicBezTo>
                <a:cubicBezTo>
                  <a:pt x="1976693" y="192349"/>
                  <a:pt x="2015482" y="645373"/>
                  <a:pt x="1971873" y="986216"/>
                </a:cubicBezTo>
                <a:cubicBezTo>
                  <a:pt x="1947436" y="1177213"/>
                  <a:pt x="1846749" y="1657958"/>
                  <a:pt x="1826002" y="2060385"/>
                </a:cubicBezTo>
                <a:cubicBezTo>
                  <a:pt x="1811014" y="2351099"/>
                  <a:pt x="1951043" y="3007770"/>
                  <a:pt x="2001533" y="3046321"/>
                </a:cubicBezTo>
                <a:cubicBezTo>
                  <a:pt x="2041794" y="3055338"/>
                  <a:pt x="2575349" y="2567047"/>
                  <a:pt x="2591546" y="2519916"/>
                </a:cubicBezTo>
                <a:cubicBezTo>
                  <a:pt x="2482423" y="2107858"/>
                  <a:pt x="2569814" y="1503293"/>
                  <a:pt x="2857733" y="1291762"/>
                </a:cubicBezTo>
                <a:cubicBezTo>
                  <a:pt x="2648315" y="1639496"/>
                  <a:pt x="2663487" y="2195777"/>
                  <a:pt x="2750848" y="2383091"/>
                </a:cubicBezTo>
                <a:cubicBezTo>
                  <a:pt x="3066810" y="2282983"/>
                  <a:pt x="3503085" y="1513118"/>
                  <a:pt x="3638574" y="1124252"/>
                </a:cubicBezTo>
                <a:cubicBezTo>
                  <a:pt x="3492704" y="2254009"/>
                  <a:pt x="2460505" y="2814271"/>
                  <a:pt x="2166244" y="3370521"/>
                </a:cubicBezTo>
                <a:cubicBezTo>
                  <a:pt x="2148523" y="3519377"/>
                  <a:pt x="2147251" y="3667825"/>
                  <a:pt x="2121509" y="3808660"/>
                </a:cubicBezTo>
                <a:cubicBezTo>
                  <a:pt x="2452144" y="3808286"/>
                  <a:pt x="3159362" y="3298984"/>
                  <a:pt x="3261397" y="3094074"/>
                </a:cubicBezTo>
                <a:cubicBezTo>
                  <a:pt x="3262702" y="3429094"/>
                  <a:pt x="2493987" y="3820258"/>
                  <a:pt x="2138356" y="4030951"/>
                </a:cubicBezTo>
                <a:cubicBezTo>
                  <a:pt x="2116438" y="4040371"/>
                  <a:pt x="2182753" y="4334539"/>
                  <a:pt x="2176877" y="4476307"/>
                </a:cubicBezTo>
                <a:cubicBezTo>
                  <a:pt x="2170659" y="4477332"/>
                  <a:pt x="2168451" y="4490390"/>
                  <a:pt x="2162233" y="4491415"/>
                </a:cubicBezTo>
                <a:lnTo>
                  <a:pt x="1687779" y="4492350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 cap="flat" cmpd="sng" algn="ctr">
            <a:noFill/>
            <a:prstDash val="solid"/>
          </a:ln>
          <a:effectLst/>
        </p:spPr>
        <p:txBody>
          <a:bodyPr lIns="68580" tIns="34290" rIns="68580" bIns="34290" rtlCol="0" anchor="ctr"/>
          <a:lstStyle/>
          <a:p>
            <a:pPr algn="ctr" defTabSz="914400">
              <a:defRPr/>
            </a:pPr>
            <a:endParaRPr lang="zh-CN" altLang="en-US" sz="1800" kern="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285702" y="715617"/>
            <a:ext cx="4128904" cy="3565450"/>
            <a:chOff x="5527231" y="954156"/>
            <a:chExt cx="5505205" cy="4753933"/>
          </a:xfrm>
        </p:grpSpPr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8193551" y="954156"/>
              <a:ext cx="664202" cy="664199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0401724" y="2303011"/>
              <a:ext cx="630712" cy="630709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5944742" y="1618354"/>
              <a:ext cx="858517" cy="858513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>
              <a:off x="5527231" y="4287192"/>
              <a:ext cx="998452" cy="998448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9860358" y="4554151"/>
              <a:ext cx="864619" cy="864616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9044057" y="2279362"/>
              <a:ext cx="899459" cy="899455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7195723" y="1908312"/>
              <a:ext cx="749646" cy="749644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8574548" y="3372396"/>
              <a:ext cx="332101" cy="332100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9808259" y="3278115"/>
              <a:ext cx="332101" cy="332100"/>
            </a:xfrm>
            <a:prstGeom prst="ellipse">
              <a:avLst/>
            </a:prstGeom>
            <a:solidFill>
              <a:srgbClr val="054487"/>
            </a:solid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8029639" y="2630392"/>
              <a:ext cx="332101" cy="332100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6931436" y="3100478"/>
              <a:ext cx="332101" cy="332100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6676161" y="4125811"/>
              <a:ext cx="332101" cy="332100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190500">
                <a:srgbClr val="FFFEBC"/>
              </a:glow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7601317" y="4868007"/>
              <a:ext cx="332101" cy="332100"/>
            </a:xfrm>
            <a:prstGeom prst="ellipse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8672199" y="4482294"/>
              <a:ext cx="332101" cy="332100"/>
            </a:xfrm>
            <a:prstGeom prst="ellipse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9164903" y="5375989"/>
              <a:ext cx="332101" cy="332100"/>
            </a:xfrm>
            <a:prstGeom prst="ellipse">
              <a:avLst/>
            </a:pr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softEdge rad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zh-CN" altLang="en-US" sz="180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46" name="矩形 1"/>
          <p:cNvSpPr>
            <a:spLocks noChangeArrowheads="1"/>
          </p:cNvSpPr>
          <p:nvPr/>
        </p:nvSpPr>
        <p:spPr bwMode="auto">
          <a:xfrm>
            <a:off x="226744" y="1358255"/>
            <a:ext cx="3774718" cy="4006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【AR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简创家居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的初衷只有一个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让使用者能够自由搭配喜欢的家具，设计自己的家居风格。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【AR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简创家居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的目标就是为了方便购物者的线上消费，让消费者足不出户便能购买到大小合适，风格一致的家具，还能体验到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DIY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家居的乐趣。</a:t>
            </a: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線接點 35"/>
          <p:cNvCxnSpPr>
            <a:cxnSpLocks/>
          </p:cNvCxnSpPr>
          <p:nvPr/>
        </p:nvCxnSpPr>
        <p:spPr>
          <a:xfrm flipV="1">
            <a:off x="308225" y="1284989"/>
            <a:ext cx="3977477" cy="5612"/>
          </a:xfrm>
          <a:prstGeom prst="line">
            <a:avLst/>
          </a:prstGeom>
          <a:noFill/>
          <a:ln w="19050" cap="flat" cmpd="sng" algn="ctr">
            <a:solidFill>
              <a:schemeClr val="bg1">
                <a:alpha val="30000"/>
              </a:schemeClr>
            </a:solidFill>
            <a:prstDash val="solid"/>
          </a:ln>
          <a:effectLst/>
          <a:scene3d>
            <a:camera prst="orthographicFront"/>
            <a:lightRig rig="chilly" dir="t">
              <a:rot lat="0" lon="0" rev="10200000"/>
            </a:lightRig>
          </a:scene3d>
          <a:sp3d>
            <a:bevelT w="152400" h="50800" prst="softRound"/>
          </a:sp3d>
        </p:spPr>
      </p:cxnSp>
      <p:sp>
        <p:nvSpPr>
          <p:cNvPr id="49" name="文本框 35"/>
          <p:cNvSpPr txBox="1"/>
          <p:nvPr/>
        </p:nvSpPr>
        <p:spPr>
          <a:xfrm>
            <a:off x="1255259" y="793629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blipFill dpi="0"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AR</a:t>
            </a:r>
            <a:r>
              <a:rPr lang="zh-CN" altLang="en-US" sz="2400" b="1" dirty="0">
                <a:blipFill dpi="0" rotWithShape="1"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简创家居</a:t>
            </a:r>
          </a:p>
        </p:txBody>
      </p:sp>
      <p:sp>
        <p:nvSpPr>
          <p:cNvPr id="50" name="文本框 25"/>
          <p:cNvSpPr txBox="1"/>
          <p:nvPr/>
        </p:nvSpPr>
        <p:spPr>
          <a:xfrm>
            <a:off x="708448" y="20315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DIY</a:t>
            </a:r>
            <a:r>
              <a:rPr lang="zh-CN" altLang="en-US" sz="24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风格</a:t>
            </a:r>
          </a:p>
        </p:txBody>
      </p:sp>
      <p:sp>
        <p:nvSpPr>
          <p:cNvPr id="51" name="文本框 26"/>
          <p:cNvSpPr txBox="1"/>
          <p:nvPr/>
        </p:nvSpPr>
        <p:spPr>
          <a:xfrm>
            <a:off x="145056" y="15699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233107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50000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65821 -0.68657 L 4.79167E-6 -1.48148E-6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04" y="3432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1" grpId="2" animBg="1"/>
      <p:bldP spid="21" grpId="3" animBg="1"/>
      <p:bldP spid="21" grpId="4" animBg="1"/>
      <p:bldP spid="22" grpId="0" animBg="1"/>
      <p:bldP spid="46" grpId="0"/>
      <p:bldP spid="49" grpId="0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990752" y="1027450"/>
            <a:ext cx="6872949" cy="934954"/>
            <a:chOff x="1066952" y="2695146"/>
            <a:chExt cx="6872949" cy="934954"/>
          </a:xfrm>
        </p:grpSpPr>
        <p:sp>
          <p:nvSpPr>
            <p:cNvPr id="17" name="MH_Other_1"/>
            <p:cNvSpPr/>
            <p:nvPr>
              <p:custDataLst>
                <p:tags r:id="rId2"/>
              </p:custDataLst>
            </p:nvPr>
          </p:nvSpPr>
          <p:spPr>
            <a:xfrm>
              <a:off x="1820063" y="2883425"/>
              <a:ext cx="973574" cy="556787"/>
            </a:xfrm>
            <a:custGeom>
              <a:avLst/>
              <a:gdLst>
                <a:gd name="connsiteX0" fmla="*/ 0 w 1079500"/>
                <a:gd name="connsiteY0" fmla="*/ 0 h 381000"/>
                <a:gd name="connsiteX1" fmla="*/ 96474 w 1079500"/>
                <a:gd name="connsiteY1" fmla="*/ 0 h 381000"/>
                <a:gd name="connsiteX2" fmla="*/ 97446 w 1079500"/>
                <a:gd name="connsiteY2" fmla="*/ 741 h 381000"/>
                <a:gd name="connsiteX3" fmla="*/ 539750 w 1079500"/>
                <a:gd name="connsiteY3" fmla="*/ 98029 h 381000"/>
                <a:gd name="connsiteX4" fmla="*/ 982054 w 1079500"/>
                <a:gd name="connsiteY4" fmla="*/ 741 h 381000"/>
                <a:gd name="connsiteX5" fmla="*/ 983026 w 1079500"/>
                <a:gd name="connsiteY5" fmla="*/ 0 h 381000"/>
                <a:gd name="connsiteX6" fmla="*/ 1079500 w 1079500"/>
                <a:gd name="connsiteY6" fmla="*/ 0 h 381000"/>
                <a:gd name="connsiteX7" fmla="*/ 1079500 w 1079500"/>
                <a:gd name="connsiteY7" fmla="*/ 381000 h 381000"/>
                <a:gd name="connsiteX8" fmla="*/ 983025 w 1079500"/>
                <a:gd name="connsiteY8" fmla="*/ 381000 h 381000"/>
                <a:gd name="connsiteX9" fmla="*/ 982054 w 1079500"/>
                <a:gd name="connsiteY9" fmla="*/ 380260 h 381000"/>
                <a:gd name="connsiteX10" fmla="*/ 539750 w 1079500"/>
                <a:gd name="connsiteY10" fmla="*/ 282972 h 381000"/>
                <a:gd name="connsiteX11" fmla="*/ 97446 w 1079500"/>
                <a:gd name="connsiteY11" fmla="*/ 380260 h 381000"/>
                <a:gd name="connsiteX12" fmla="*/ 96476 w 1079500"/>
                <a:gd name="connsiteY12" fmla="*/ 381000 h 381000"/>
                <a:gd name="connsiteX13" fmla="*/ 0 w 1079500"/>
                <a:gd name="connsiteY1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500" h="381000">
                  <a:moveTo>
                    <a:pt x="0" y="0"/>
                  </a:moveTo>
                  <a:lnTo>
                    <a:pt x="96474" y="0"/>
                  </a:lnTo>
                  <a:lnTo>
                    <a:pt x="97446" y="741"/>
                  </a:lnTo>
                  <a:cubicBezTo>
                    <a:pt x="193302" y="59438"/>
                    <a:pt x="355632" y="98029"/>
                    <a:pt x="539750" y="98029"/>
                  </a:cubicBezTo>
                  <a:cubicBezTo>
                    <a:pt x="723868" y="98029"/>
                    <a:pt x="886198" y="59438"/>
                    <a:pt x="982054" y="741"/>
                  </a:cubicBezTo>
                  <a:lnTo>
                    <a:pt x="983026" y="0"/>
                  </a:lnTo>
                  <a:lnTo>
                    <a:pt x="1079500" y="0"/>
                  </a:lnTo>
                  <a:lnTo>
                    <a:pt x="1079500" y="381000"/>
                  </a:lnTo>
                  <a:lnTo>
                    <a:pt x="983025" y="381000"/>
                  </a:lnTo>
                  <a:lnTo>
                    <a:pt x="982054" y="380260"/>
                  </a:lnTo>
                  <a:cubicBezTo>
                    <a:pt x="886198" y="321564"/>
                    <a:pt x="723868" y="282972"/>
                    <a:pt x="539750" y="282972"/>
                  </a:cubicBezTo>
                  <a:cubicBezTo>
                    <a:pt x="355632" y="282972"/>
                    <a:pt x="193302" y="321564"/>
                    <a:pt x="97446" y="380260"/>
                  </a:cubicBezTo>
                  <a:lnTo>
                    <a:pt x="96476" y="381000"/>
                  </a:lnTo>
                  <a:lnTo>
                    <a:pt x="0" y="38100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sz="1013">
                <a:solidFill>
                  <a:srgbClr val="FFFFFF"/>
                </a:solidFill>
              </a:endParaRPr>
            </a:p>
          </p:txBody>
        </p:sp>
        <p:sp>
          <p:nvSpPr>
            <p:cNvPr id="21" name="MH_Other_2"/>
            <p:cNvSpPr/>
            <p:nvPr>
              <p:custDataLst>
                <p:tags r:id="rId3"/>
              </p:custDataLst>
            </p:nvPr>
          </p:nvSpPr>
          <p:spPr>
            <a:xfrm>
              <a:off x="1066952" y="2695146"/>
              <a:ext cx="934953" cy="934954"/>
            </a:xfrm>
            <a:prstGeom prst="ellipse">
              <a:avLst/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500" dirty="0">
                  <a:solidFill>
                    <a:schemeClr val="bg1"/>
                  </a:solidFill>
                </a:rPr>
                <a:t>AR</a:t>
              </a:r>
              <a:endParaRPr lang="zh-CN" altLang="en-US" sz="1500" dirty="0">
                <a:solidFill>
                  <a:schemeClr val="bg1"/>
                </a:solidFill>
              </a:endParaRPr>
            </a:p>
          </p:txBody>
        </p:sp>
        <p:sp>
          <p:nvSpPr>
            <p:cNvPr id="33" name="MH_Other_3"/>
            <p:cNvSpPr/>
            <p:nvPr>
              <p:custDataLst>
                <p:tags r:id="rId4"/>
              </p:custDataLst>
            </p:nvPr>
          </p:nvSpPr>
          <p:spPr>
            <a:xfrm>
              <a:off x="3303759" y="2883425"/>
              <a:ext cx="973574" cy="556787"/>
            </a:xfrm>
            <a:custGeom>
              <a:avLst/>
              <a:gdLst>
                <a:gd name="connsiteX0" fmla="*/ 0 w 1079500"/>
                <a:gd name="connsiteY0" fmla="*/ 0 h 381000"/>
                <a:gd name="connsiteX1" fmla="*/ 96474 w 1079500"/>
                <a:gd name="connsiteY1" fmla="*/ 0 h 381000"/>
                <a:gd name="connsiteX2" fmla="*/ 97446 w 1079500"/>
                <a:gd name="connsiteY2" fmla="*/ 741 h 381000"/>
                <a:gd name="connsiteX3" fmla="*/ 539750 w 1079500"/>
                <a:gd name="connsiteY3" fmla="*/ 98029 h 381000"/>
                <a:gd name="connsiteX4" fmla="*/ 982054 w 1079500"/>
                <a:gd name="connsiteY4" fmla="*/ 741 h 381000"/>
                <a:gd name="connsiteX5" fmla="*/ 983026 w 1079500"/>
                <a:gd name="connsiteY5" fmla="*/ 0 h 381000"/>
                <a:gd name="connsiteX6" fmla="*/ 1079500 w 1079500"/>
                <a:gd name="connsiteY6" fmla="*/ 0 h 381000"/>
                <a:gd name="connsiteX7" fmla="*/ 1079500 w 1079500"/>
                <a:gd name="connsiteY7" fmla="*/ 381000 h 381000"/>
                <a:gd name="connsiteX8" fmla="*/ 983025 w 1079500"/>
                <a:gd name="connsiteY8" fmla="*/ 381000 h 381000"/>
                <a:gd name="connsiteX9" fmla="*/ 982054 w 1079500"/>
                <a:gd name="connsiteY9" fmla="*/ 380260 h 381000"/>
                <a:gd name="connsiteX10" fmla="*/ 539750 w 1079500"/>
                <a:gd name="connsiteY10" fmla="*/ 282972 h 381000"/>
                <a:gd name="connsiteX11" fmla="*/ 97446 w 1079500"/>
                <a:gd name="connsiteY11" fmla="*/ 380260 h 381000"/>
                <a:gd name="connsiteX12" fmla="*/ 96476 w 1079500"/>
                <a:gd name="connsiteY12" fmla="*/ 381000 h 381000"/>
                <a:gd name="connsiteX13" fmla="*/ 0 w 1079500"/>
                <a:gd name="connsiteY1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500" h="381000">
                  <a:moveTo>
                    <a:pt x="0" y="0"/>
                  </a:moveTo>
                  <a:lnTo>
                    <a:pt x="96474" y="0"/>
                  </a:lnTo>
                  <a:lnTo>
                    <a:pt x="97446" y="741"/>
                  </a:lnTo>
                  <a:cubicBezTo>
                    <a:pt x="193302" y="59438"/>
                    <a:pt x="355632" y="98029"/>
                    <a:pt x="539750" y="98029"/>
                  </a:cubicBezTo>
                  <a:cubicBezTo>
                    <a:pt x="723868" y="98029"/>
                    <a:pt x="886198" y="59438"/>
                    <a:pt x="982054" y="741"/>
                  </a:cubicBezTo>
                  <a:lnTo>
                    <a:pt x="983026" y="0"/>
                  </a:lnTo>
                  <a:lnTo>
                    <a:pt x="1079500" y="0"/>
                  </a:lnTo>
                  <a:lnTo>
                    <a:pt x="1079500" y="381000"/>
                  </a:lnTo>
                  <a:lnTo>
                    <a:pt x="983025" y="381000"/>
                  </a:lnTo>
                  <a:lnTo>
                    <a:pt x="982054" y="380260"/>
                  </a:lnTo>
                  <a:cubicBezTo>
                    <a:pt x="886198" y="321564"/>
                    <a:pt x="723868" y="282972"/>
                    <a:pt x="539750" y="282972"/>
                  </a:cubicBezTo>
                  <a:cubicBezTo>
                    <a:pt x="355632" y="282972"/>
                    <a:pt x="193302" y="321564"/>
                    <a:pt x="97446" y="380260"/>
                  </a:cubicBezTo>
                  <a:lnTo>
                    <a:pt x="96476" y="381000"/>
                  </a:lnTo>
                  <a:lnTo>
                    <a:pt x="0" y="38100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sz="1013">
                <a:solidFill>
                  <a:srgbClr val="FFFFFF"/>
                </a:solidFill>
              </a:endParaRPr>
            </a:p>
          </p:txBody>
        </p:sp>
        <p:sp>
          <p:nvSpPr>
            <p:cNvPr id="34" name="MH_Other_4"/>
            <p:cNvSpPr/>
            <p:nvPr>
              <p:custDataLst>
                <p:tags r:id="rId5"/>
              </p:custDataLst>
            </p:nvPr>
          </p:nvSpPr>
          <p:spPr>
            <a:xfrm>
              <a:off x="2550646" y="2695146"/>
              <a:ext cx="934953" cy="934954"/>
            </a:xfrm>
            <a:prstGeom prst="ellipse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1500" dirty="0">
                  <a:solidFill>
                    <a:schemeClr val="bg1"/>
                  </a:solidFill>
                </a:rPr>
                <a:t>简</a:t>
              </a:r>
            </a:p>
          </p:txBody>
        </p:sp>
        <p:sp>
          <p:nvSpPr>
            <p:cNvPr id="37" name="MH_Other_5"/>
            <p:cNvSpPr/>
            <p:nvPr>
              <p:custDataLst>
                <p:tags r:id="rId6"/>
              </p:custDataLst>
            </p:nvPr>
          </p:nvSpPr>
          <p:spPr>
            <a:xfrm>
              <a:off x="4789061" y="2883425"/>
              <a:ext cx="973575" cy="556787"/>
            </a:xfrm>
            <a:custGeom>
              <a:avLst/>
              <a:gdLst>
                <a:gd name="connsiteX0" fmla="*/ 0 w 1079500"/>
                <a:gd name="connsiteY0" fmla="*/ 0 h 381000"/>
                <a:gd name="connsiteX1" fmla="*/ 96474 w 1079500"/>
                <a:gd name="connsiteY1" fmla="*/ 0 h 381000"/>
                <a:gd name="connsiteX2" fmla="*/ 97446 w 1079500"/>
                <a:gd name="connsiteY2" fmla="*/ 741 h 381000"/>
                <a:gd name="connsiteX3" fmla="*/ 539750 w 1079500"/>
                <a:gd name="connsiteY3" fmla="*/ 98029 h 381000"/>
                <a:gd name="connsiteX4" fmla="*/ 982054 w 1079500"/>
                <a:gd name="connsiteY4" fmla="*/ 741 h 381000"/>
                <a:gd name="connsiteX5" fmla="*/ 983026 w 1079500"/>
                <a:gd name="connsiteY5" fmla="*/ 0 h 381000"/>
                <a:gd name="connsiteX6" fmla="*/ 1079500 w 1079500"/>
                <a:gd name="connsiteY6" fmla="*/ 0 h 381000"/>
                <a:gd name="connsiteX7" fmla="*/ 1079500 w 1079500"/>
                <a:gd name="connsiteY7" fmla="*/ 381000 h 381000"/>
                <a:gd name="connsiteX8" fmla="*/ 983025 w 1079500"/>
                <a:gd name="connsiteY8" fmla="*/ 381000 h 381000"/>
                <a:gd name="connsiteX9" fmla="*/ 982054 w 1079500"/>
                <a:gd name="connsiteY9" fmla="*/ 380260 h 381000"/>
                <a:gd name="connsiteX10" fmla="*/ 539750 w 1079500"/>
                <a:gd name="connsiteY10" fmla="*/ 282972 h 381000"/>
                <a:gd name="connsiteX11" fmla="*/ 97446 w 1079500"/>
                <a:gd name="connsiteY11" fmla="*/ 380260 h 381000"/>
                <a:gd name="connsiteX12" fmla="*/ 96476 w 1079500"/>
                <a:gd name="connsiteY12" fmla="*/ 381000 h 381000"/>
                <a:gd name="connsiteX13" fmla="*/ 0 w 1079500"/>
                <a:gd name="connsiteY1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500" h="381000">
                  <a:moveTo>
                    <a:pt x="0" y="0"/>
                  </a:moveTo>
                  <a:lnTo>
                    <a:pt x="96474" y="0"/>
                  </a:lnTo>
                  <a:lnTo>
                    <a:pt x="97446" y="741"/>
                  </a:lnTo>
                  <a:cubicBezTo>
                    <a:pt x="193302" y="59438"/>
                    <a:pt x="355632" y="98029"/>
                    <a:pt x="539750" y="98029"/>
                  </a:cubicBezTo>
                  <a:cubicBezTo>
                    <a:pt x="723868" y="98029"/>
                    <a:pt x="886198" y="59438"/>
                    <a:pt x="982054" y="741"/>
                  </a:cubicBezTo>
                  <a:lnTo>
                    <a:pt x="983026" y="0"/>
                  </a:lnTo>
                  <a:lnTo>
                    <a:pt x="1079500" y="0"/>
                  </a:lnTo>
                  <a:lnTo>
                    <a:pt x="1079500" y="381000"/>
                  </a:lnTo>
                  <a:lnTo>
                    <a:pt x="983025" y="381000"/>
                  </a:lnTo>
                  <a:lnTo>
                    <a:pt x="982054" y="380260"/>
                  </a:lnTo>
                  <a:cubicBezTo>
                    <a:pt x="886198" y="321564"/>
                    <a:pt x="723868" y="282972"/>
                    <a:pt x="539750" y="282972"/>
                  </a:cubicBezTo>
                  <a:cubicBezTo>
                    <a:pt x="355632" y="282972"/>
                    <a:pt x="193302" y="321564"/>
                    <a:pt x="97446" y="380260"/>
                  </a:cubicBezTo>
                  <a:lnTo>
                    <a:pt x="96476" y="381000"/>
                  </a:lnTo>
                  <a:lnTo>
                    <a:pt x="0" y="38100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sz="1013">
                <a:solidFill>
                  <a:srgbClr val="FFFFFF"/>
                </a:solidFill>
              </a:endParaRPr>
            </a:p>
          </p:txBody>
        </p:sp>
        <p:sp>
          <p:nvSpPr>
            <p:cNvPr id="38" name="MH_Other_6"/>
            <p:cNvSpPr/>
            <p:nvPr>
              <p:custDataLst>
                <p:tags r:id="rId7"/>
              </p:custDataLst>
            </p:nvPr>
          </p:nvSpPr>
          <p:spPr>
            <a:xfrm>
              <a:off x="4035949" y="2695146"/>
              <a:ext cx="934954" cy="934954"/>
            </a:xfrm>
            <a:prstGeom prst="ellipse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1500" dirty="0">
                  <a:solidFill>
                    <a:schemeClr val="bg1"/>
                  </a:solidFill>
                </a:rPr>
                <a:t>创</a:t>
              </a:r>
            </a:p>
          </p:txBody>
        </p:sp>
        <p:sp>
          <p:nvSpPr>
            <p:cNvPr id="41" name="MH_Other_7"/>
            <p:cNvSpPr/>
            <p:nvPr>
              <p:custDataLst>
                <p:tags r:id="rId8"/>
              </p:custDataLst>
            </p:nvPr>
          </p:nvSpPr>
          <p:spPr>
            <a:xfrm>
              <a:off x="6272755" y="2883425"/>
              <a:ext cx="973575" cy="556787"/>
            </a:xfrm>
            <a:custGeom>
              <a:avLst/>
              <a:gdLst>
                <a:gd name="connsiteX0" fmla="*/ 0 w 1079500"/>
                <a:gd name="connsiteY0" fmla="*/ 0 h 381000"/>
                <a:gd name="connsiteX1" fmla="*/ 96474 w 1079500"/>
                <a:gd name="connsiteY1" fmla="*/ 0 h 381000"/>
                <a:gd name="connsiteX2" fmla="*/ 97446 w 1079500"/>
                <a:gd name="connsiteY2" fmla="*/ 741 h 381000"/>
                <a:gd name="connsiteX3" fmla="*/ 539750 w 1079500"/>
                <a:gd name="connsiteY3" fmla="*/ 98029 h 381000"/>
                <a:gd name="connsiteX4" fmla="*/ 982054 w 1079500"/>
                <a:gd name="connsiteY4" fmla="*/ 741 h 381000"/>
                <a:gd name="connsiteX5" fmla="*/ 983026 w 1079500"/>
                <a:gd name="connsiteY5" fmla="*/ 0 h 381000"/>
                <a:gd name="connsiteX6" fmla="*/ 1079500 w 1079500"/>
                <a:gd name="connsiteY6" fmla="*/ 0 h 381000"/>
                <a:gd name="connsiteX7" fmla="*/ 1079500 w 1079500"/>
                <a:gd name="connsiteY7" fmla="*/ 381000 h 381000"/>
                <a:gd name="connsiteX8" fmla="*/ 983025 w 1079500"/>
                <a:gd name="connsiteY8" fmla="*/ 381000 h 381000"/>
                <a:gd name="connsiteX9" fmla="*/ 982054 w 1079500"/>
                <a:gd name="connsiteY9" fmla="*/ 380260 h 381000"/>
                <a:gd name="connsiteX10" fmla="*/ 539750 w 1079500"/>
                <a:gd name="connsiteY10" fmla="*/ 282972 h 381000"/>
                <a:gd name="connsiteX11" fmla="*/ 97446 w 1079500"/>
                <a:gd name="connsiteY11" fmla="*/ 380260 h 381000"/>
                <a:gd name="connsiteX12" fmla="*/ 96476 w 1079500"/>
                <a:gd name="connsiteY12" fmla="*/ 381000 h 381000"/>
                <a:gd name="connsiteX13" fmla="*/ 0 w 1079500"/>
                <a:gd name="connsiteY1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500" h="381000">
                  <a:moveTo>
                    <a:pt x="0" y="0"/>
                  </a:moveTo>
                  <a:lnTo>
                    <a:pt x="96474" y="0"/>
                  </a:lnTo>
                  <a:lnTo>
                    <a:pt x="97446" y="741"/>
                  </a:lnTo>
                  <a:cubicBezTo>
                    <a:pt x="193302" y="59438"/>
                    <a:pt x="355632" y="98029"/>
                    <a:pt x="539750" y="98029"/>
                  </a:cubicBezTo>
                  <a:cubicBezTo>
                    <a:pt x="723868" y="98029"/>
                    <a:pt x="886198" y="59438"/>
                    <a:pt x="982054" y="741"/>
                  </a:cubicBezTo>
                  <a:lnTo>
                    <a:pt x="983026" y="0"/>
                  </a:lnTo>
                  <a:lnTo>
                    <a:pt x="1079500" y="0"/>
                  </a:lnTo>
                  <a:lnTo>
                    <a:pt x="1079500" y="381000"/>
                  </a:lnTo>
                  <a:lnTo>
                    <a:pt x="983025" y="381000"/>
                  </a:lnTo>
                  <a:lnTo>
                    <a:pt x="982054" y="380260"/>
                  </a:lnTo>
                  <a:cubicBezTo>
                    <a:pt x="886198" y="321564"/>
                    <a:pt x="723868" y="282972"/>
                    <a:pt x="539750" y="282972"/>
                  </a:cubicBezTo>
                  <a:cubicBezTo>
                    <a:pt x="355632" y="282972"/>
                    <a:pt x="193302" y="321564"/>
                    <a:pt x="97446" y="380260"/>
                  </a:cubicBezTo>
                  <a:lnTo>
                    <a:pt x="96476" y="381000"/>
                  </a:lnTo>
                  <a:lnTo>
                    <a:pt x="0" y="381000"/>
                  </a:lnTo>
                  <a:close/>
                </a:path>
              </a:pathLst>
            </a:cu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 sz="1013">
                <a:solidFill>
                  <a:srgbClr val="FFFFFF"/>
                </a:solidFill>
              </a:endParaRPr>
            </a:p>
          </p:txBody>
        </p:sp>
        <p:sp>
          <p:nvSpPr>
            <p:cNvPr id="42" name="MH_Other_8"/>
            <p:cNvSpPr/>
            <p:nvPr>
              <p:custDataLst>
                <p:tags r:id="rId9"/>
              </p:custDataLst>
            </p:nvPr>
          </p:nvSpPr>
          <p:spPr>
            <a:xfrm>
              <a:off x="5519643" y="2695146"/>
              <a:ext cx="934954" cy="934954"/>
            </a:xfrm>
            <a:prstGeom prst="ellipse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1500" dirty="0">
                  <a:solidFill>
                    <a:schemeClr val="bg1"/>
                  </a:solidFill>
                </a:rPr>
                <a:t>家</a:t>
              </a:r>
            </a:p>
          </p:txBody>
        </p:sp>
        <p:sp>
          <p:nvSpPr>
            <p:cNvPr id="46" name="MH_Other_9"/>
            <p:cNvSpPr/>
            <p:nvPr>
              <p:custDataLst>
                <p:tags r:id="rId10"/>
              </p:custDataLst>
            </p:nvPr>
          </p:nvSpPr>
          <p:spPr>
            <a:xfrm>
              <a:off x="7004948" y="2695146"/>
              <a:ext cx="934953" cy="934954"/>
            </a:xfrm>
            <a:prstGeom prst="ellipse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zh-CN" altLang="en-US" sz="1500" dirty="0">
                  <a:solidFill>
                    <a:schemeClr val="bg1"/>
                  </a:solidFill>
                </a:rPr>
                <a:t>居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708448" y="20315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虚拟与现实相结合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45056" y="15699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blipFill dpi="0" rotWithShape="1">
                  <a:blip r:embed="rId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5A8FFC-6F8E-45D2-8F75-7A1D99052D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6976" y="2097343"/>
            <a:ext cx="3173638" cy="2698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18B770-D305-4D15-A273-149A17E065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20834" y="2109793"/>
            <a:ext cx="5276190" cy="26857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9585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1232134" y="1773629"/>
            <a:ext cx="701270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9pPr>
          </a:lstStyle>
          <a:p>
            <a:pPr eaLnBrk="1" hangingPunct="1"/>
            <a:r>
              <a:rPr lang="zh-CN" altLang="en-US" sz="6600" b="1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  <a:ea typeface="+mn-ea"/>
              </a:rPr>
              <a:t>市场与竞争的分析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05735" y="2881625"/>
            <a:ext cx="7532527" cy="1950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AR</a:t>
            </a:r>
            <a:r>
              <a:rPr lang="zh-CN" altLang="en-US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技术贴近我们的日常生活，由到点体验转变为</a:t>
            </a:r>
            <a:r>
              <a:rPr lang="en-US" altLang="zh-CN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360</a:t>
            </a:r>
            <a:r>
              <a:rPr lang="zh-CN" altLang="en-US" sz="32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+mn-ea"/>
              </a:rPr>
              <a:t>度全景体验，为用户提供了更多的款式和个性化产品。</a:t>
            </a:r>
          </a:p>
        </p:txBody>
      </p:sp>
      <p:sp>
        <p:nvSpPr>
          <p:cNvPr id="6" name="文本框 16"/>
          <p:cNvSpPr txBox="1"/>
          <p:nvPr/>
        </p:nvSpPr>
        <p:spPr bwMode="auto">
          <a:xfrm>
            <a:off x="3894570" y="479479"/>
            <a:ext cx="1354858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cs typeface="Mongolian Baiti" panose="03000500000000000000" pitchFamily="66" charset="0"/>
              </a:rPr>
              <a:t>02</a:t>
            </a:r>
            <a:endParaRPr lang="zh-CN" altLang="en-US" sz="8800" dirty="0"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Impact" panose="020B0806030902050204" pitchFamily="34" charset="0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8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25080" y="2842151"/>
            <a:ext cx="1134462" cy="1136057"/>
            <a:chOff x="925080" y="2842151"/>
            <a:chExt cx="1134462" cy="1136057"/>
          </a:xfrm>
        </p:grpSpPr>
        <p:sp>
          <p:nvSpPr>
            <p:cNvPr id="4" name="MH_Other_3"/>
            <p:cNvSpPr/>
            <p:nvPr>
              <p:custDataLst>
                <p:tags r:id="rId12"/>
              </p:custDataLst>
            </p:nvPr>
          </p:nvSpPr>
          <p:spPr>
            <a:xfrm>
              <a:off x="925080" y="2842151"/>
              <a:ext cx="1134462" cy="1136057"/>
            </a:xfrm>
            <a:prstGeom prst="teardrop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4000" rIns="81000" anchor="ctr"/>
            <a:lstStyle/>
            <a:p>
              <a:pPr algn="ctr">
                <a:defRPr/>
              </a:pPr>
              <a:endParaRPr lang="th-TH" sz="2700" dirty="0"/>
            </a:p>
          </p:txBody>
        </p:sp>
        <p:sp>
          <p:nvSpPr>
            <p:cNvPr id="2054" name="MH_Other_5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1258558" y="3129356"/>
              <a:ext cx="467506" cy="502609"/>
            </a:xfrm>
            <a:custGeom>
              <a:avLst/>
              <a:gdLst>
                <a:gd name="T0" fmla="*/ 2147483646 w 67"/>
                <a:gd name="T1" fmla="*/ 2147483646 h 72"/>
                <a:gd name="T2" fmla="*/ 2147483646 w 67"/>
                <a:gd name="T3" fmla="*/ 2147483646 h 72"/>
                <a:gd name="T4" fmla="*/ 2147483646 w 67"/>
                <a:gd name="T5" fmla="*/ 2147483646 h 72"/>
                <a:gd name="T6" fmla="*/ 0 w 67"/>
                <a:gd name="T7" fmla="*/ 2147483646 h 72"/>
                <a:gd name="T8" fmla="*/ 0 w 67"/>
                <a:gd name="T9" fmla="*/ 2147483646 h 72"/>
                <a:gd name="T10" fmla="*/ 2147483646 w 67"/>
                <a:gd name="T11" fmla="*/ 2147483646 h 72"/>
                <a:gd name="T12" fmla="*/ 2147483646 w 67"/>
                <a:gd name="T13" fmla="*/ 2147483646 h 72"/>
                <a:gd name="T14" fmla="*/ 2147483646 w 67"/>
                <a:gd name="T15" fmla="*/ 2147483646 h 72"/>
                <a:gd name="T16" fmla="*/ 2147483646 w 67"/>
                <a:gd name="T17" fmla="*/ 0 h 72"/>
                <a:gd name="T18" fmla="*/ 2147483646 w 67"/>
                <a:gd name="T19" fmla="*/ 0 h 72"/>
                <a:gd name="T20" fmla="*/ 2147483646 w 67"/>
                <a:gd name="T21" fmla="*/ 2147483646 h 72"/>
                <a:gd name="T22" fmla="*/ 2147483646 w 67"/>
                <a:gd name="T23" fmla="*/ 2147483646 h 72"/>
                <a:gd name="T24" fmla="*/ 2147483646 w 67"/>
                <a:gd name="T25" fmla="*/ 2147483646 h 72"/>
                <a:gd name="T26" fmla="*/ 2147483646 w 67"/>
                <a:gd name="T27" fmla="*/ 2147483646 h 72"/>
                <a:gd name="T28" fmla="*/ 2147483646 w 67"/>
                <a:gd name="T29" fmla="*/ 0 h 72"/>
                <a:gd name="T30" fmla="*/ 2147483646 w 67"/>
                <a:gd name="T31" fmla="*/ 0 h 72"/>
                <a:gd name="T32" fmla="*/ 2147483646 w 67"/>
                <a:gd name="T33" fmla="*/ 2147483646 h 72"/>
                <a:gd name="T34" fmla="*/ 2147483646 w 67"/>
                <a:gd name="T35" fmla="*/ 2147483646 h 72"/>
                <a:gd name="T36" fmla="*/ 2147483646 w 67"/>
                <a:gd name="T37" fmla="*/ 2147483646 h 72"/>
                <a:gd name="T38" fmla="*/ 2147483646 w 67"/>
                <a:gd name="T39" fmla="*/ 2147483646 h 72"/>
                <a:gd name="T40" fmla="*/ 2147483646 w 67"/>
                <a:gd name="T41" fmla="*/ 2147483646 h 72"/>
                <a:gd name="T42" fmla="*/ 2147483646 w 67"/>
                <a:gd name="T43" fmla="*/ 2147483646 h 72"/>
                <a:gd name="T44" fmla="*/ 2147483646 w 67"/>
                <a:gd name="T45" fmla="*/ 2147483646 h 72"/>
                <a:gd name="T46" fmla="*/ 2147483646 w 67"/>
                <a:gd name="T47" fmla="*/ 2147483646 h 72"/>
                <a:gd name="T48" fmla="*/ 2147483646 w 67"/>
                <a:gd name="T49" fmla="*/ 2147483646 h 72"/>
                <a:gd name="T50" fmla="*/ 2147483646 w 67"/>
                <a:gd name="T51" fmla="*/ 2147483646 h 72"/>
                <a:gd name="T52" fmla="*/ 2147483646 w 67"/>
                <a:gd name="T53" fmla="*/ 2147483646 h 72"/>
                <a:gd name="T54" fmla="*/ 2147483646 w 67"/>
                <a:gd name="T55" fmla="*/ 2147483646 h 72"/>
                <a:gd name="T56" fmla="*/ 2147483646 w 67"/>
                <a:gd name="T57" fmla="*/ 2147483646 h 72"/>
                <a:gd name="T58" fmla="*/ 2147483646 w 67"/>
                <a:gd name="T59" fmla="*/ 2147483646 h 72"/>
                <a:gd name="T60" fmla="*/ 2147483646 w 67"/>
                <a:gd name="T61" fmla="*/ 2147483646 h 72"/>
                <a:gd name="T62" fmla="*/ 2147483646 w 67"/>
                <a:gd name="T63" fmla="*/ 2147483646 h 72"/>
                <a:gd name="T64" fmla="*/ 2147483646 w 67"/>
                <a:gd name="T65" fmla="*/ 2147483646 h 72"/>
                <a:gd name="T66" fmla="*/ 2147483646 w 67"/>
                <a:gd name="T67" fmla="*/ 2147483646 h 72"/>
                <a:gd name="T68" fmla="*/ 2147483646 w 67"/>
                <a:gd name="T69" fmla="*/ 2147483646 h 72"/>
                <a:gd name="T70" fmla="*/ 2147483646 w 67"/>
                <a:gd name="T71" fmla="*/ 2147483646 h 72"/>
                <a:gd name="T72" fmla="*/ 2147483646 w 67"/>
                <a:gd name="T73" fmla="*/ 2147483646 h 72"/>
                <a:gd name="T74" fmla="*/ 2147483646 w 67"/>
                <a:gd name="T75" fmla="*/ 2147483646 h 72"/>
                <a:gd name="T76" fmla="*/ 2147483646 w 67"/>
                <a:gd name="T77" fmla="*/ 2147483646 h 72"/>
                <a:gd name="T78" fmla="*/ 2147483646 w 67"/>
                <a:gd name="T79" fmla="*/ 2147483646 h 72"/>
                <a:gd name="T80" fmla="*/ 2147483646 w 67"/>
                <a:gd name="T81" fmla="*/ 2147483646 h 72"/>
                <a:gd name="T82" fmla="*/ 2147483646 w 67"/>
                <a:gd name="T83" fmla="*/ 2147483646 h 72"/>
                <a:gd name="T84" fmla="*/ 2147483646 w 67"/>
                <a:gd name="T85" fmla="*/ 2147483646 h 72"/>
                <a:gd name="T86" fmla="*/ 2147483646 w 67"/>
                <a:gd name="T87" fmla="*/ 2147483646 h 7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7" h="72">
                  <a:moveTo>
                    <a:pt x="67" y="67"/>
                  </a:moveTo>
                  <a:cubicBezTo>
                    <a:pt x="67" y="70"/>
                    <a:pt x="64" y="72"/>
                    <a:pt x="61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2" y="72"/>
                    <a:pt x="0" y="70"/>
                    <a:pt x="0" y="6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3"/>
                    <a:pt x="2" y="11"/>
                    <a:pt x="5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3"/>
                    <a:pt x="13" y="0"/>
                    <a:pt x="1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3" y="0"/>
                    <a:pt x="25" y="3"/>
                    <a:pt x="25" y="7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3"/>
                    <a:pt x="44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3" y="0"/>
                    <a:pt x="56" y="3"/>
                    <a:pt x="56" y="7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4" y="11"/>
                    <a:pt x="67" y="13"/>
                    <a:pt x="67" y="16"/>
                  </a:cubicBezTo>
                  <a:lnTo>
                    <a:pt x="67" y="67"/>
                  </a:lnTo>
                  <a:close/>
                  <a:moveTo>
                    <a:pt x="61" y="67"/>
                  </a:moveTo>
                  <a:cubicBezTo>
                    <a:pt x="61" y="26"/>
                    <a:pt x="61" y="26"/>
                    <a:pt x="61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67"/>
                    <a:pt x="5" y="67"/>
                    <a:pt x="5" y="67"/>
                  </a:cubicBezTo>
                  <a:lnTo>
                    <a:pt x="61" y="67"/>
                  </a:lnTo>
                  <a:close/>
                  <a:moveTo>
                    <a:pt x="20" y="7"/>
                  </a:moveTo>
                  <a:cubicBezTo>
                    <a:pt x="20" y="6"/>
                    <a:pt x="20" y="5"/>
                    <a:pt x="19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6"/>
                    <a:pt x="15" y="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9"/>
                    <a:pt x="16" y="20"/>
                    <a:pt x="16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0"/>
                    <a:pt x="20" y="19"/>
                    <a:pt x="20" y="18"/>
                  </a:cubicBezTo>
                  <a:lnTo>
                    <a:pt x="20" y="7"/>
                  </a:lnTo>
                  <a:close/>
                  <a:moveTo>
                    <a:pt x="51" y="7"/>
                  </a:moveTo>
                  <a:cubicBezTo>
                    <a:pt x="51" y="6"/>
                    <a:pt x="51" y="5"/>
                    <a:pt x="50" y="5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47" y="5"/>
                    <a:pt x="46" y="6"/>
                    <a:pt x="46" y="7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19"/>
                    <a:pt x="51" y="18"/>
                  </a:cubicBezTo>
                  <a:lnTo>
                    <a:pt x="51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115386" y="2842151"/>
            <a:ext cx="1595585" cy="1595585"/>
            <a:chOff x="2115386" y="2842151"/>
            <a:chExt cx="1595585" cy="1595585"/>
          </a:xfrm>
        </p:grpSpPr>
        <p:sp>
          <p:nvSpPr>
            <p:cNvPr id="2" name="MH_Other_1"/>
            <p:cNvSpPr/>
            <p:nvPr>
              <p:custDataLst>
                <p:tags r:id="rId10"/>
              </p:custDataLst>
            </p:nvPr>
          </p:nvSpPr>
          <p:spPr>
            <a:xfrm rot="16200000">
              <a:off x="2115386" y="2842151"/>
              <a:ext cx="1595585" cy="1595585"/>
            </a:xfrm>
            <a:prstGeom prst="teardrop">
              <a:avLst/>
            </a:prstGeom>
            <a:blipFill dpi="0"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27000" tIns="27000" rIns="81000" anchor="ctr"/>
            <a:lstStyle/>
            <a:p>
              <a:pPr algn="ctr">
                <a:defRPr/>
              </a:pPr>
              <a:endParaRPr lang="th-TH" sz="2700" dirty="0"/>
            </a:p>
          </p:txBody>
        </p:sp>
        <p:sp>
          <p:nvSpPr>
            <p:cNvPr id="2055" name="MH_Other_6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2659482" y="3381460"/>
              <a:ext cx="507396" cy="437190"/>
            </a:xfrm>
            <a:custGeom>
              <a:avLst/>
              <a:gdLst>
                <a:gd name="T0" fmla="*/ 2147483646 w 73"/>
                <a:gd name="T1" fmla="*/ 2147483646 h 63"/>
                <a:gd name="T2" fmla="*/ 2147483646 w 73"/>
                <a:gd name="T3" fmla="*/ 2147483646 h 63"/>
                <a:gd name="T4" fmla="*/ 2147483646 w 73"/>
                <a:gd name="T5" fmla="*/ 2147483646 h 63"/>
                <a:gd name="T6" fmla="*/ 2147483646 w 73"/>
                <a:gd name="T7" fmla="*/ 2147483646 h 63"/>
                <a:gd name="T8" fmla="*/ 2147483646 w 73"/>
                <a:gd name="T9" fmla="*/ 2147483646 h 63"/>
                <a:gd name="T10" fmla="*/ 2147483646 w 73"/>
                <a:gd name="T11" fmla="*/ 2147483646 h 63"/>
                <a:gd name="T12" fmla="*/ 2147483646 w 73"/>
                <a:gd name="T13" fmla="*/ 2147483646 h 63"/>
                <a:gd name="T14" fmla="*/ 2147483646 w 73"/>
                <a:gd name="T15" fmla="*/ 2147483646 h 63"/>
                <a:gd name="T16" fmla="*/ 2147483646 w 73"/>
                <a:gd name="T17" fmla="*/ 2147483646 h 63"/>
                <a:gd name="T18" fmla="*/ 0 w 73"/>
                <a:gd name="T19" fmla="*/ 2147483646 h 63"/>
                <a:gd name="T20" fmla="*/ 0 w 73"/>
                <a:gd name="T21" fmla="*/ 2147483646 h 63"/>
                <a:gd name="T22" fmla="*/ 2147483646 w 73"/>
                <a:gd name="T23" fmla="*/ 0 h 63"/>
                <a:gd name="T24" fmla="*/ 2147483646 w 73"/>
                <a:gd name="T25" fmla="*/ 0 h 63"/>
                <a:gd name="T26" fmla="*/ 2147483646 w 73"/>
                <a:gd name="T27" fmla="*/ 2147483646 h 63"/>
                <a:gd name="T28" fmla="*/ 2147483646 w 73"/>
                <a:gd name="T29" fmla="*/ 2147483646 h 63"/>
                <a:gd name="T30" fmla="*/ 2147483646 w 73"/>
                <a:gd name="T31" fmla="*/ 2147483646 h 63"/>
                <a:gd name="T32" fmla="*/ 2147483646 w 73"/>
                <a:gd name="T33" fmla="*/ 2147483646 h 63"/>
                <a:gd name="T34" fmla="*/ 2147483646 w 73"/>
                <a:gd name="T35" fmla="*/ 2147483646 h 63"/>
                <a:gd name="T36" fmla="*/ 2147483646 w 73"/>
                <a:gd name="T37" fmla="*/ 2147483646 h 63"/>
                <a:gd name="T38" fmla="*/ 2147483646 w 73"/>
                <a:gd name="T39" fmla="*/ 2147483646 h 63"/>
                <a:gd name="T40" fmla="*/ 2147483646 w 73"/>
                <a:gd name="T41" fmla="*/ 2147483646 h 63"/>
                <a:gd name="T42" fmla="*/ 2147483646 w 73"/>
                <a:gd name="T43" fmla="*/ 2147483646 h 63"/>
                <a:gd name="T44" fmla="*/ 2147483646 w 73"/>
                <a:gd name="T45" fmla="*/ 2147483646 h 63"/>
                <a:gd name="T46" fmla="*/ 2147483646 w 73"/>
                <a:gd name="T47" fmla="*/ 2147483646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115386" y="1651845"/>
            <a:ext cx="1136057" cy="1134461"/>
            <a:chOff x="2115386" y="1651845"/>
            <a:chExt cx="1136057" cy="1134461"/>
          </a:xfrm>
        </p:grpSpPr>
        <p:sp>
          <p:nvSpPr>
            <p:cNvPr id="3" name="MH_Other_2"/>
            <p:cNvSpPr/>
            <p:nvPr>
              <p:custDataLst>
                <p:tags r:id="rId8"/>
              </p:custDataLst>
            </p:nvPr>
          </p:nvSpPr>
          <p:spPr>
            <a:xfrm rot="10800000">
              <a:off x="2115386" y="1651845"/>
              <a:ext cx="1136057" cy="1134461"/>
            </a:xfrm>
            <a:prstGeom prst="teardrop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tIns="27000" rIns="27000" anchor="ctr"/>
            <a:lstStyle/>
            <a:p>
              <a:pPr algn="ctr">
                <a:defRPr/>
              </a:pPr>
              <a:endParaRPr lang="th-TH" sz="3000" dirty="0"/>
            </a:p>
          </p:txBody>
        </p:sp>
        <p:sp>
          <p:nvSpPr>
            <p:cNvPr id="2056" name="MH_Other_7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2429718" y="2039571"/>
              <a:ext cx="507396" cy="382940"/>
            </a:xfrm>
            <a:custGeom>
              <a:avLst/>
              <a:gdLst>
                <a:gd name="T0" fmla="*/ 2147483646 w 158"/>
                <a:gd name="T1" fmla="*/ 2147483646 h 119"/>
                <a:gd name="T2" fmla="*/ 0 w 158"/>
                <a:gd name="T3" fmla="*/ 2147483646 h 119"/>
                <a:gd name="T4" fmla="*/ 0 w 158"/>
                <a:gd name="T5" fmla="*/ 0 h 119"/>
                <a:gd name="T6" fmla="*/ 2147483646 w 158"/>
                <a:gd name="T7" fmla="*/ 0 h 119"/>
                <a:gd name="T8" fmla="*/ 2147483646 w 158"/>
                <a:gd name="T9" fmla="*/ 2147483646 h 119"/>
                <a:gd name="T10" fmla="*/ 2147483646 w 158"/>
                <a:gd name="T11" fmla="*/ 2147483646 h 119"/>
                <a:gd name="T12" fmla="*/ 2147483646 w 158"/>
                <a:gd name="T13" fmla="*/ 2147483646 h 119"/>
                <a:gd name="T14" fmla="*/ 2147483646 w 158"/>
                <a:gd name="T15" fmla="*/ 2147483646 h 119"/>
                <a:gd name="T16" fmla="*/ 2147483646 w 158"/>
                <a:gd name="T17" fmla="*/ 2147483646 h 119"/>
                <a:gd name="T18" fmla="*/ 2147483646 w 158"/>
                <a:gd name="T19" fmla="*/ 2147483646 h 119"/>
                <a:gd name="T20" fmla="*/ 2147483646 w 158"/>
                <a:gd name="T21" fmla="*/ 2147483646 h 119"/>
                <a:gd name="T22" fmla="*/ 2147483646 w 158"/>
                <a:gd name="T23" fmla="*/ 2147483646 h 119"/>
                <a:gd name="T24" fmla="*/ 2147483646 w 158"/>
                <a:gd name="T25" fmla="*/ 2147483646 h 119"/>
                <a:gd name="T26" fmla="*/ 2147483646 w 158"/>
                <a:gd name="T27" fmla="*/ 2147483646 h 119"/>
                <a:gd name="T28" fmla="*/ 2147483646 w 158"/>
                <a:gd name="T29" fmla="*/ 2147483646 h 119"/>
                <a:gd name="T30" fmla="*/ 2147483646 w 158"/>
                <a:gd name="T31" fmla="*/ 2147483646 h 119"/>
                <a:gd name="T32" fmla="*/ 2147483646 w 158"/>
                <a:gd name="T33" fmla="*/ 2147483646 h 119"/>
                <a:gd name="T34" fmla="*/ 2147483646 w 158"/>
                <a:gd name="T35" fmla="*/ 2147483646 h 119"/>
                <a:gd name="T36" fmla="*/ 2147483646 w 158"/>
                <a:gd name="T37" fmla="*/ 2147483646 h 119"/>
                <a:gd name="T38" fmla="*/ 2147483646 w 158"/>
                <a:gd name="T39" fmla="*/ 2147483646 h 119"/>
                <a:gd name="T40" fmla="*/ 2147483646 w 158"/>
                <a:gd name="T41" fmla="*/ 2147483646 h 119"/>
                <a:gd name="T42" fmla="*/ 2147483646 w 158"/>
                <a:gd name="T43" fmla="*/ 2147483646 h 119"/>
                <a:gd name="T44" fmla="*/ 2147483646 w 158"/>
                <a:gd name="T45" fmla="*/ 2147483646 h 119"/>
                <a:gd name="T46" fmla="*/ 2147483646 w 158"/>
                <a:gd name="T47" fmla="*/ 2147483646 h 119"/>
                <a:gd name="T48" fmla="*/ 2147483646 w 158"/>
                <a:gd name="T49" fmla="*/ 2147483646 h 119"/>
                <a:gd name="T50" fmla="*/ 2147483646 w 158"/>
                <a:gd name="T51" fmla="*/ 2147483646 h 119"/>
                <a:gd name="T52" fmla="*/ 2147483646 w 158"/>
                <a:gd name="T53" fmla="*/ 2147483646 h 119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50" y="99"/>
                  </a:moveTo>
                  <a:lnTo>
                    <a:pt x="29" y="99"/>
                  </a:lnTo>
                  <a:lnTo>
                    <a:pt x="29" y="60"/>
                  </a:lnTo>
                  <a:lnTo>
                    <a:pt x="50" y="60"/>
                  </a:lnTo>
                  <a:lnTo>
                    <a:pt x="50" y="99"/>
                  </a:lnTo>
                  <a:close/>
                  <a:moveTo>
                    <a:pt x="78" y="99"/>
                  </a:moveTo>
                  <a:lnTo>
                    <a:pt x="59" y="99"/>
                  </a:lnTo>
                  <a:lnTo>
                    <a:pt x="59" y="19"/>
                  </a:lnTo>
                  <a:lnTo>
                    <a:pt x="78" y="19"/>
                  </a:lnTo>
                  <a:lnTo>
                    <a:pt x="78" y="99"/>
                  </a:lnTo>
                  <a:close/>
                  <a:moveTo>
                    <a:pt x="109" y="99"/>
                  </a:moveTo>
                  <a:lnTo>
                    <a:pt x="89" y="99"/>
                  </a:lnTo>
                  <a:lnTo>
                    <a:pt x="89" y="39"/>
                  </a:lnTo>
                  <a:lnTo>
                    <a:pt x="109" y="39"/>
                  </a:lnTo>
                  <a:lnTo>
                    <a:pt x="109" y="99"/>
                  </a:lnTo>
                  <a:close/>
                  <a:moveTo>
                    <a:pt x="139" y="99"/>
                  </a:moveTo>
                  <a:lnTo>
                    <a:pt x="119" y="99"/>
                  </a:lnTo>
                  <a:lnTo>
                    <a:pt x="119" y="11"/>
                  </a:lnTo>
                  <a:lnTo>
                    <a:pt x="139" y="11"/>
                  </a:lnTo>
                  <a:lnTo>
                    <a:pt x="139" y="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18697" y="1663014"/>
            <a:ext cx="1134462" cy="1134462"/>
            <a:chOff x="918697" y="1663014"/>
            <a:chExt cx="1134462" cy="1134462"/>
          </a:xfrm>
        </p:grpSpPr>
        <p:sp>
          <p:nvSpPr>
            <p:cNvPr id="5" name="MH_Other_4"/>
            <p:cNvSpPr/>
            <p:nvPr>
              <p:custDataLst>
                <p:tags r:id="rId6"/>
              </p:custDataLst>
            </p:nvPr>
          </p:nvSpPr>
          <p:spPr>
            <a:xfrm rot="5400000">
              <a:off x="918697" y="1663014"/>
              <a:ext cx="1134462" cy="1134462"/>
            </a:xfrm>
            <a:prstGeom prst="teardrop">
              <a:avLst/>
            </a:pr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lIns="81000" tIns="27000" rIns="0" anchor="ctr"/>
            <a:lstStyle/>
            <a:p>
              <a:pPr algn="ctr">
                <a:defRPr/>
              </a:pPr>
              <a:endParaRPr lang="th-TH" sz="2700" dirty="0"/>
            </a:p>
          </p:txBody>
        </p:sp>
        <p:sp>
          <p:nvSpPr>
            <p:cNvPr id="2057" name="MH_Other_8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1319190" y="1961388"/>
              <a:ext cx="347837" cy="585579"/>
            </a:xfrm>
            <a:custGeom>
              <a:avLst/>
              <a:gdLst>
                <a:gd name="T0" fmla="*/ 2147483646 w 29"/>
                <a:gd name="T1" fmla="*/ 2147483646 h 49"/>
                <a:gd name="T2" fmla="*/ 2147483646 w 29"/>
                <a:gd name="T3" fmla="*/ 2147483646 h 49"/>
                <a:gd name="T4" fmla="*/ 2147483646 w 29"/>
                <a:gd name="T5" fmla="*/ 2147483646 h 49"/>
                <a:gd name="T6" fmla="*/ 0 w 29"/>
                <a:gd name="T7" fmla="*/ 2147483646 h 49"/>
                <a:gd name="T8" fmla="*/ 0 w 29"/>
                <a:gd name="T9" fmla="*/ 2147483646 h 49"/>
                <a:gd name="T10" fmla="*/ 2147483646 w 29"/>
                <a:gd name="T11" fmla="*/ 0 h 49"/>
                <a:gd name="T12" fmla="*/ 2147483646 w 29"/>
                <a:gd name="T13" fmla="*/ 0 h 49"/>
                <a:gd name="T14" fmla="*/ 2147483646 w 29"/>
                <a:gd name="T15" fmla="*/ 2147483646 h 49"/>
                <a:gd name="T16" fmla="*/ 2147483646 w 29"/>
                <a:gd name="T17" fmla="*/ 2147483646 h 49"/>
                <a:gd name="T18" fmla="*/ 2147483646 w 29"/>
                <a:gd name="T19" fmla="*/ 2147483646 h 49"/>
                <a:gd name="T20" fmla="*/ 2147483646 w 29"/>
                <a:gd name="T21" fmla="*/ 2147483646 h 49"/>
                <a:gd name="T22" fmla="*/ 2147483646 w 29"/>
                <a:gd name="T23" fmla="*/ 2147483646 h 49"/>
                <a:gd name="T24" fmla="*/ 2147483646 w 29"/>
                <a:gd name="T25" fmla="*/ 2147483646 h 49"/>
                <a:gd name="T26" fmla="*/ 2147483646 w 29"/>
                <a:gd name="T27" fmla="*/ 2147483646 h 49"/>
                <a:gd name="T28" fmla="*/ 2147483646 w 29"/>
                <a:gd name="T29" fmla="*/ 2147483646 h 49"/>
                <a:gd name="T30" fmla="*/ 2147483646 w 29"/>
                <a:gd name="T31" fmla="*/ 2147483646 h 49"/>
                <a:gd name="T32" fmla="*/ 2147483646 w 29"/>
                <a:gd name="T33" fmla="*/ 2147483646 h 49"/>
                <a:gd name="T34" fmla="*/ 2147483646 w 29"/>
                <a:gd name="T35" fmla="*/ 2147483646 h 49"/>
                <a:gd name="T36" fmla="*/ 2147483646 w 29"/>
                <a:gd name="T37" fmla="*/ 2147483646 h 49"/>
                <a:gd name="T38" fmla="*/ 2147483646 w 29"/>
                <a:gd name="T39" fmla="*/ 2147483646 h 49"/>
                <a:gd name="T40" fmla="*/ 2147483646 w 29"/>
                <a:gd name="T41" fmla="*/ 2147483646 h 49"/>
                <a:gd name="T42" fmla="*/ 2147483646 w 29"/>
                <a:gd name="T43" fmla="*/ 2147483646 h 49"/>
                <a:gd name="T44" fmla="*/ 2147483646 w 29"/>
                <a:gd name="T45" fmla="*/ 2147483646 h 49"/>
                <a:gd name="T46" fmla="*/ 2147483646 w 29"/>
                <a:gd name="T47" fmla="*/ 2147483646 h 49"/>
                <a:gd name="T48" fmla="*/ 2147483646 w 29"/>
                <a:gd name="T49" fmla="*/ 2147483646 h 49"/>
                <a:gd name="T50" fmla="*/ 2147483646 w 29"/>
                <a:gd name="T51" fmla="*/ 2147483646 h 49"/>
                <a:gd name="T52" fmla="*/ 2147483646 w 29"/>
                <a:gd name="T53" fmla="*/ 2147483646 h 49"/>
                <a:gd name="T54" fmla="*/ 2147483646 w 29"/>
                <a:gd name="T55" fmla="*/ 2147483646 h 49"/>
                <a:gd name="T56" fmla="*/ 2147483646 w 29"/>
                <a:gd name="T57" fmla="*/ 2147483646 h 49"/>
                <a:gd name="T58" fmla="*/ 2147483646 w 29"/>
                <a:gd name="T59" fmla="*/ 2147483646 h 4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9" h="49">
                  <a:moveTo>
                    <a:pt x="29" y="44"/>
                  </a:moveTo>
                  <a:cubicBezTo>
                    <a:pt x="29" y="47"/>
                    <a:pt x="27" y="49"/>
                    <a:pt x="2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2" y="49"/>
                    <a:pt x="0" y="47"/>
                    <a:pt x="0" y="4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0"/>
                    <a:pt x="29" y="3"/>
                    <a:pt x="29" y="5"/>
                  </a:cubicBezTo>
                  <a:lnTo>
                    <a:pt x="29" y="44"/>
                  </a:lnTo>
                  <a:close/>
                  <a:moveTo>
                    <a:pt x="25" y="11"/>
                  </a:moveTo>
                  <a:cubicBezTo>
                    <a:pt x="25" y="11"/>
                    <a:pt x="25" y="10"/>
                    <a:pt x="2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10"/>
                    <a:pt x="3" y="11"/>
                    <a:pt x="3" y="11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4" y="39"/>
                    <a:pt x="5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5" y="38"/>
                  </a:cubicBezTo>
                  <a:lnTo>
                    <a:pt x="25" y="11"/>
                  </a:lnTo>
                  <a:close/>
                  <a:moveTo>
                    <a:pt x="17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5"/>
                    <a:pt x="17" y="5"/>
                  </a:cubicBezTo>
                  <a:close/>
                  <a:moveTo>
                    <a:pt x="14" y="41"/>
                  </a:moveTo>
                  <a:cubicBezTo>
                    <a:pt x="13" y="41"/>
                    <a:pt x="11" y="42"/>
                    <a:pt x="11" y="44"/>
                  </a:cubicBezTo>
                  <a:cubicBezTo>
                    <a:pt x="11" y="46"/>
                    <a:pt x="13" y="47"/>
                    <a:pt x="14" y="47"/>
                  </a:cubicBezTo>
                  <a:cubicBezTo>
                    <a:pt x="16" y="47"/>
                    <a:pt x="17" y="46"/>
                    <a:pt x="17" y="44"/>
                  </a:cubicBezTo>
                  <a:cubicBezTo>
                    <a:pt x="17" y="42"/>
                    <a:pt x="16" y="41"/>
                    <a:pt x="14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013"/>
            </a:p>
          </p:txBody>
        </p:sp>
      </p:grp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4244414" y="1663014"/>
            <a:ext cx="1396137" cy="379750"/>
          </a:xfrm>
          <a:prstGeom prst="roundRect">
            <a:avLst>
              <a:gd name="adj" fmla="val 21110"/>
            </a:avLst>
          </a:prstGeom>
          <a:blipFill dpi="0"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1800" dirty="0">
                <a:solidFill>
                  <a:srgbClr val="FFFFFF"/>
                </a:solidFill>
              </a:rPr>
              <a:t>装修设计上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4" name="MH_SubTitle_2"/>
          <p:cNvSpPr/>
          <p:nvPr>
            <p:custDataLst>
              <p:tags r:id="rId3"/>
            </p:custDataLst>
          </p:nvPr>
        </p:nvSpPr>
        <p:spPr>
          <a:xfrm>
            <a:off x="6827570" y="1654055"/>
            <a:ext cx="1397733" cy="379750"/>
          </a:xfrm>
          <a:prstGeom prst="roundRect">
            <a:avLst>
              <a:gd name="adj" fmla="val 21110"/>
            </a:avLst>
          </a:prstGeom>
          <a:blipFill dpi="0"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</a:rPr>
              <a:t>生产模式上</a:t>
            </a:r>
            <a:endParaRPr lang="en-US" altLang="zh-CN" sz="2000" dirty="0">
              <a:solidFill>
                <a:srgbClr val="FFFFFF"/>
              </a:solidFill>
            </a:endParaRPr>
          </a:p>
        </p:txBody>
      </p:sp>
      <p:sp>
        <p:nvSpPr>
          <p:cNvPr id="27" name="MH_SubTitle_3"/>
          <p:cNvSpPr/>
          <p:nvPr>
            <p:custDataLst>
              <p:tags r:id="rId4"/>
            </p:custDataLst>
          </p:nvPr>
        </p:nvSpPr>
        <p:spPr>
          <a:xfrm>
            <a:off x="4255068" y="3385887"/>
            <a:ext cx="1396137" cy="379750"/>
          </a:xfrm>
          <a:prstGeom prst="roundRect">
            <a:avLst>
              <a:gd name="adj" fmla="val 21110"/>
            </a:avLst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</a:rPr>
              <a:t>体验模式上</a:t>
            </a:r>
            <a:endParaRPr lang="en-US" altLang="zh-CN" sz="2000" dirty="0">
              <a:solidFill>
                <a:srgbClr val="FFFFFF"/>
              </a:solidFill>
            </a:endParaRPr>
          </a:p>
        </p:txBody>
      </p:sp>
      <p:sp>
        <p:nvSpPr>
          <p:cNvPr id="29" name="MH_SubTitle_4"/>
          <p:cNvSpPr/>
          <p:nvPr>
            <p:custDataLst>
              <p:tags r:id="rId5"/>
            </p:custDataLst>
          </p:nvPr>
        </p:nvSpPr>
        <p:spPr>
          <a:xfrm>
            <a:off x="6827570" y="3376309"/>
            <a:ext cx="1397733" cy="379750"/>
          </a:xfrm>
          <a:prstGeom prst="roundRect">
            <a:avLst>
              <a:gd name="adj" fmla="val 21110"/>
            </a:avLst>
          </a:prstGeom>
          <a:blipFill dpi="0"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000" dirty="0">
                <a:solidFill>
                  <a:srgbClr val="FFFFFF"/>
                </a:solidFill>
              </a:rPr>
              <a:t>个性选择上</a:t>
            </a:r>
            <a:endParaRPr lang="en-US" altLang="zh-CN" sz="2000" dirty="0">
              <a:solidFill>
                <a:srgbClr val="FFFFFF"/>
              </a:solidFill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4134859" y="2154552"/>
            <a:ext cx="1615246" cy="82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从到店测量转变为线上模拟</a:t>
            </a: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6553048" y="2186306"/>
            <a:ext cx="1946776" cy="82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由模块化生产转变为虚拟产品定制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4024908" y="3818650"/>
            <a:ext cx="1911071" cy="82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由到点体验转变为</a:t>
            </a:r>
            <a:r>
              <a:rPr lang="en-US" altLang="zh-CN" sz="1800" dirty="0">
                <a:solidFill>
                  <a:schemeClr val="bg1"/>
                </a:solidFill>
                <a:latin typeface="微软雅黑" pitchFamily="34" charset="-122"/>
              </a:rPr>
              <a:t>360</a:t>
            </a: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度全景体验</a:t>
            </a: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6553048" y="3820007"/>
            <a:ext cx="2208090" cy="82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itchFamily="34" charset="-122"/>
              </a:rPr>
              <a:t>为用户提供了更多的款式和个性化产品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08448" y="203159"/>
            <a:ext cx="3863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blipFill dpi="0"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AR</a:t>
            </a:r>
            <a:r>
              <a:rPr lang="zh-CN" altLang="en-US" sz="2400" b="1" dirty="0">
                <a:blipFill dpi="0"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简创家居与传统行业对比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45056" y="15699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blipFill dpi="0" rotWithShape="1"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000" dirty="0"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46779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9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7" grpId="0" animBg="1"/>
      <p:bldP spid="29" grpId="0" animBg="1"/>
      <p:bldP spid="25" grpId="0"/>
      <p:bldP spid="26" grpId="0"/>
      <p:bldP spid="30" grpId="0"/>
      <p:bldP spid="31" grpId="0"/>
      <p:bldP spid="28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48"/>
          <p:cNvCxnSpPr/>
          <p:nvPr/>
        </p:nvCxnSpPr>
        <p:spPr>
          <a:xfrm>
            <a:off x="3993750" y="2818394"/>
            <a:ext cx="114975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5"/>
          <p:cNvCxnSpPr/>
          <p:nvPr/>
        </p:nvCxnSpPr>
        <p:spPr>
          <a:xfrm>
            <a:off x="3993750" y="1746824"/>
            <a:ext cx="114975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50"/>
          <p:cNvCxnSpPr/>
          <p:nvPr/>
        </p:nvCxnSpPr>
        <p:spPr>
          <a:xfrm>
            <a:off x="3993750" y="3961402"/>
            <a:ext cx="114975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组合 52"/>
          <p:cNvGrpSpPr/>
          <p:nvPr/>
        </p:nvGrpSpPr>
        <p:grpSpPr>
          <a:xfrm>
            <a:off x="4529137" y="1142992"/>
            <a:ext cx="85726" cy="3572693"/>
            <a:chOff x="4529137" y="1142992"/>
            <a:chExt cx="85726" cy="3572693"/>
          </a:xfrm>
        </p:grpSpPr>
        <p:cxnSp>
          <p:nvCxnSpPr>
            <p:cNvPr id="2" name="Straight Connector 8"/>
            <p:cNvCxnSpPr/>
            <p:nvPr/>
          </p:nvCxnSpPr>
          <p:spPr>
            <a:xfrm rot="5400000">
              <a:off x="2785258" y="2928942"/>
              <a:ext cx="3572693" cy="79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51"/>
            <p:cNvSpPr/>
            <p:nvPr/>
          </p:nvSpPr>
          <p:spPr>
            <a:xfrm>
              <a:off x="4529137" y="2774961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6" name="Oval 52"/>
            <p:cNvSpPr/>
            <p:nvPr/>
          </p:nvSpPr>
          <p:spPr>
            <a:xfrm>
              <a:off x="4529137" y="17081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8" name="Oval 53"/>
            <p:cNvSpPr/>
            <p:nvPr/>
          </p:nvSpPr>
          <p:spPr>
            <a:xfrm>
              <a:off x="4529137" y="3917960"/>
              <a:ext cx="85726" cy="8572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9" name="Group 88"/>
          <p:cNvGrpSpPr/>
          <p:nvPr/>
        </p:nvGrpSpPr>
        <p:grpSpPr>
          <a:xfrm>
            <a:off x="670055" y="2132936"/>
            <a:ext cx="2243193" cy="1645943"/>
            <a:chOff x="670055" y="2179318"/>
            <a:chExt cx="2243193" cy="1645943"/>
          </a:xfrm>
        </p:grpSpPr>
        <p:sp>
          <p:nvSpPr>
            <p:cNvPr id="10" name="Rectangle 31"/>
            <p:cNvSpPr/>
            <p:nvPr/>
          </p:nvSpPr>
          <p:spPr>
            <a:xfrm>
              <a:off x="670055" y="2657890"/>
              <a:ext cx="2243193" cy="1167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全球智能家居市场规模在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2014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年达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410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亿美元，增速逐渐趋缓，预计仍然维持每年约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80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亿美元的增速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1" name="Rectangle 32"/>
            <p:cNvSpPr/>
            <p:nvPr/>
          </p:nvSpPr>
          <p:spPr>
            <a:xfrm>
              <a:off x="1660205" y="2179318"/>
              <a:ext cx="1210588" cy="499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</a:rPr>
                <a:t>增速逐增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357554" y="2500312"/>
            <a:ext cx="636196" cy="636164"/>
            <a:chOff x="3357554" y="2500312"/>
            <a:chExt cx="636196" cy="636164"/>
          </a:xfrm>
        </p:grpSpPr>
        <p:sp>
          <p:nvSpPr>
            <p:cNvPr id="12" name="Rectangle 22"/>
            <p:cNvSpPr/>
            <p:nvPr/>
          </p:nvSpPr>
          <p:spPr>
            <a:xfrm>
              <a:off x="3357554" y="2500312"/>
              <a:ext cx="636196" cy="63616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3" name="Freeform 23"/>
            <p:cNvSpPr>
              <a:spLocks noEditPoints="1"/>
            </p:cNvSpPr>
            <p:nvPr/>
          </p:nvSpPr>
          <p:spPr bwMode="auto">
            <a:xfrm>
              <a:off x="3477620" y="2660940"/>
              <a:ext cx="389082" cy="322810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14" name="Group 89"/>
          <p:cNvGrpSpPr/>
          <p:nvPr/>
        </p:nvGrpSpPr>
        <p:grpSpPr>
          <a:xfrm>
            <a:off x="40236" y="929631"/>
            <a:ext cx="3326859" cy="1177134"/>
            <a:chOff x="40236" y="976013"/>
            <a:chExt cx="3326859" cy="1177134"/>
          </a:xfrm>
        </p:grpSpPr>
        <p:sp>
          <p:nvSpPr>
            <p:cNvPr id="15" name="Rectangle 29"/>
            <p:cNvSpPr/>
            <p:nvPr/>
          </p:nvSpPr>
          <p:spPr>
            <a:xfrm>
              <a:off x="40236" y="1539774"/>
              <a:ext cx="3326859" cy="6133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从智能家居在世界各国的发展情况来看，发达国家智能家居起步较早，但仍处于初级阶段。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6" name="Rectangle 30"/>
            <p:cNvSpPr/>
            <p:nvPr/>
          </p:nvSpPr>
          <p:spPr>
            <a:xfrm>
              <a:off x="1678761" y="976013"/>
              <a:ext cx="1210588" cy="499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</a:rPr>
                <a:t>初级阶段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357554" y="1428742"/>
            <a:ext cx="636196" cy="636164"/>
            <a:chOff x="3357554" y="1428742"/>
            <a:chExt cx="636196" cy="636164"/>
          </a:xfrm>
        </p:grpSpPr>
        <p:sp>
          <p:nvSpPr>
            <p:cNvPr id="17" name="Rectangle 13"/>
            <p:cNvSpPr/>
            <p:nvPr/>
          </p:nvSpPr>
          <p:spPr>
            <a:xfrm>
              <a:off x="3357554" y="1428742"/>
              <a:ext cx="636196" cy="6361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18" name="Freeform 100"/>
            <p:cNvSpPr>
              <a:spLocks/>
            </p:cNvSpPr>
            <p:nvPr/>
          </p:nvSpPr>
          <p:spPr bwMode="auto">
            <a:xfrm>
              <a:off x="3500430" y="1571618"/>
              <a:ext cx="303570" cy="342050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19" name="Group 92"/>
          <p:cNvGrpSpPr/>
          <p:nvPr/>
        </p:nvGrpSpPr>
        <p:grpSpPr>
          <a:xfrm>
            <a:off x="5922576" y="3879753"/>
            <a:ext cx="2643206" cy="868253"/>
            <a:chOff x="5922576" y="3486077"/>
            <a:chExt cx="2643206" cy="868253"/>
          </a:xfrm>
        </p:grpSpPr>
        <p:sp>
          <p:nvSpPr>
            <p:cNvPr id="20" name="Rectangle 39"/>
            <p:cNvSpPr/>
            <p:nvPr/>
          </p:nvSpPr>
          <p:spPr>
            <a:xfrm>
              <a:off x="5922576" y="4017956"/>
              <a:ext cx="2643206" cy="3363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中国智能家居市场规模与区域特性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21" name="Rectangle 40"/>
            <p:cNvSpPr/>
            <p:nvPr/>
          </p:nvSpPr>
          <p:spPr>
            <a:xfrm>
              <a:off x="6180817" y="3486077"/>
              <a:ext cx="1210588" cy="499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</a:rPr>
                <a:t>区域特性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143504" y="3643320"/>
            <a:ext cx="636196" cy="636164"/>
            <a:chOff x="5143504" y="3643320"/>
            <a:chExt cx="636196" cy="636164"/>
          </a:xfrm>
        </p:grpSpPr>
        <p:sp>
          <p:nvSpPr>
            <p:cNvPr id="22" name="Rectangle 27"/>
            <p:cNvSpPr/>
            <p:nvPr/>
          </p:nvSpPr>
          <p:spPr>
            <a:xfrm>
              <a:off x="5143504" y="3643320"/>
              <a:ext cx="636196" cy="63616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23" name="Freeform 107"/>
            <p:cNvSpPr>
              <a:spLocks noEditPoints="1"/>
            </p:cNvSpPr>
            <p:nvPr/>
          </p:nvSpPr>
          <p:spPr bwMode="auto">
            <a:xfrm>
              <a:off x="5286380" y="3786196"/>
              <a:ext cx="365566" cy="314258"/>
            </a:xfrm>
            <a:custGeom>
              <a:avLst/>
              <a:gdLst/>
              <a:ahLst/>
              <a:cxnLst>
                <a:cxn ang="0">
                  <a:pos x="337" y="165"/>
                </a:cxn>
                <a:cxn ang="0">
                  <a:pos x="170" y="0"/>
                </a:cxn>
                <a:cxn ang="0">
                  <a:pos x="5" y="165"/>
                </a:cxn>
                <a:cxn ang="0">
                  <a:pos x="5" y="165"/>
                </a:cxn>
                <a:cxn ang="0">
                  <a:pos x="0" y="172"/>
                </a:cxn>
                <a:cxn ang="0">
                  <a:pos x="0" y="181"/>
                </a:cxn>
                <a:cxn ang="0">
                  <a:pos x="0" y="189"/>
                </a:cxn>
                <a:cxn ang="0">
                  <a:pos x="5" y="196"/>
                </a:cxn>
                <a:cxn ang="0">
                  <a:pos x="5" y="196"/>
                </a:cxn>
                <a:cxn ang="0">
                  <a:pos x="13" y="201"/>
                </a:cxn>
                <a:cxn ang="0">
                  <a:pos x="20" y="201"/>
                </a:cxn>
                <a:cxn ang="0">
                  <a:pos x="29" y="201"/>
                </a:cxn>
                <a:cxn ang="0">
                  <a:pos x="36" y="196"/>
                </a:cxn>
                <a:cxn ang="0">
                  <a:pos x="42" y="189"/>
                </a:cxn>
                <a:cxn ang="0">
                  <a:pos x="42" y="294"/>
                </a:cxn>
                <a:cxn ang="0">
                  <a:pos x="301" y="294"/>
                </a:cxn>
                <a:cxn ang="0">
                  <a:pos x="301" y="189"/>
                </a:cxn>
                <a:cxn ang="0">
                  <a:pos x="306" y="196"/>
                </a:cxn>
                <a:cxn ang="0">
                  <a:pos x="306" y="196"/>
                </a:cxn>
                <a:cxn ang="0">
                  <a:pos x="314" y="201"/>
                </a:cxn>
                <a:cxn ang="0">
                  <a:pos x="321" y="201"/>
                </a:cxn>
                <a:cxn ang="0">
                  <a:pos x="321" y="201"/>
                </a:cxn>
                <a:cxn ang="0">
                  <a:pos x="330" y="201"/>
                </a:cxn>
                <a:cxn ang="0">
                  <a:pos x="337" y="196"/>
                </a:cxn>
                <a:cxn ang="0">
                  <a:pos x="337" y="196"/>
                </a:cxn>
                <a:cxn ang="0">
                  <a:pos x="341" y="189"/>
                </a:cxn>
                <a:cxn ang="0">
                  <a:pos x="343" y="181"/>
                </a:cxn>
                <a:cxn ang="0">
                  <a:pos x="341" y="172"/>
                </a:cxn>
                <a:cxn ang="0">
                  <a:pos x="337" y="165"/>
                </a:cxn>
                <a:cxn ang="0">
                  <a:pos x="337" y="165"/>
                </a:cxn>
                <a:cxn ang="0">
                  <a:pos x="279" y="272"/>
                </a:cxn>
                <a:cxn ang="0">
                  <a:pos x="214" y="272"/>
                </a:cxn>
                <a:cxn ang="0">
                  <a:pos x="214" y="187"/>
                </a:cxn>
                <a:cxn ang="0">
                  <a:pos x="129" y="187"/>
                </a:cxn>
                <a:cxn ang="0">
                  <a:pos x="129" y="272"/>
                </a:cxn>
                <a:cxn ang="0">
                  <a:pos x="63" y="272"/>
                </a:cxn>
                <a:cxn ang="0">
                  <a:pos x="63" y="169"/>
                </a:cxn>
                <a:cxn ang="0">
                  <a:pos x="170" y="60"/>
                </a:cxn>
                <a:cxn ang="0">
                  <a:pos x="279" y="169"/>
                </a:cxn>
                <a:cxn ang="0">
                  <a:pos x="279" y="272"/>
                </a:cxn>
              </a:cxnLst>
              <a:rect l="0" t="0" r="r" b="b"/>
              <a:pathLst>
                <a:path w="343" h="294">
                  <a:moveTo>
                    <a:pt x="337" y="165"/>
                  </a:moveTo>
                  <a:lnTo>
                    <a:pt x="170" y="0"/>
                  </a:lnTo>
                  <a:lnTo>
                    <a:pt x="5" y="165"/>
                  </a:lnTo>
                  <a:lnTo>
                    <a:pt x="5" y="165"/>
                  </a:lnTo>
                  <a:lnTo>
                    <a:pt x="0" y="172"/>
                  </a:lnTo>
                  <a:lnTo>
                    <a:pt x="0" y="181"/>
                  </a:lnTo>
                  <a:lnTo>
                    <a:pt x="0" y="189"/>
                  </a:lnTo>
                  <a:lnTo>
                    <a:pt x="5" y="196"/>
                  </a:lnTo>
                  <a:lnTo>
                    <a:pt x="5" y="196"/>
                  </a:lnTo>
                  <a:lnTo>
                    <a:pt x="13" y="201"/>
                  </a:lnTo>
                  <a:lnTo>
                    <a:pt x="20" y="201"/>
                  </a:lnTo>
                  <a:lnTo>
                    <a:pt x="29" y="201"/>
                  </a:lnTo>
                  <a:lnTo>
                    <a:pt x="36" y="196"/>
                  </a:lnTo>
                  <a:lnTo>
                    <a:pt x="42" y="189"/>
                  </a:lnTo>
                  <a:lnTo>
                    <a:pt x="42" y="294"/>
                  </a:lnTo>
                  <a:lnTo>
                    <a:pt x="301" y="294"/>
                  </a:lnTo>
                  <a:lnTo>
                    <a:pt x="301" y="189"/>
                  </a:lnTo>
                  <a:lnTo>
                    <a:pt x="306" y="196"/>
                  </a:lnTo>
                  <a:lnTo>
                    <a:pt x="306" y="196"/>
                  </a:lnTo>
                  <a:lnTo>
                    <a:pt x="314" y="201"/>
                  </a:lnTo>
                  <a:lnTo>
                    <a:pt x="321" y="201"/>
                  </a:lnTo>
                  <a:lnTo>
                    <a:pt x="321" y="201"/>
                  </a:lnTo>
                  <a:lnTo>
                    <a:pt x="330" y="201"/>
                  </a:lnTo>
                  <a:lnTo>
                    <a:pt x="337" y="196"/>
                  </a:lnTo>
                  <a:lnTo>
                    <a:pt x="337" y="196"/>
                  </a:lnTo>
                  <a:lnTo>
                    <a:pt x="341" y="189"/>
                  </a:lnTo>
                  <a:lnTo>
                    <a:pt x="343" y="181"/>
                  </a:lnTo>
                  <a:lnTo>
                    <a:pt x="341" y="172"/>
                  </a:lnTo>
                  <a:lnTo>
                    <a:pt x="337" y="165"/>
                  </a:lnTo>
                  <a:lnTo>
                    <a:pt x="337" y="165"/>
                  </a:lnTo>
                  <a:close/>
                  <a:moveTo>
                    <a:pt x="279" y="272"/>
                  </a:moveTo>
                  <a:lnTo>
                    <a:pt x="214" y="272"/>
                  </a:lnTo>
                  <a:lnTo>
                    <a:pt x="214" y="187"/>
                  </a:lnTo>
                  <a:lnTo>
                    <a:pt x="129" y="187"/>
                  </a:lnTo>
                  <a:lnTo>
                    <a:pt x="129" y="272"/>
                  </a:lnTo>
                  <a:lnTo>
                    <a:pt x="63" y="272"/>
                  </a:lnTo>
                  <a:lnTo>
                    <a:pt x="63" y="169"/>
                  </a:lnTo>
                  <a:lnTo>
                    <a:pt x="170" y="60"/>
                  </a:lnTo>
                  <a:lnTo>
                    <a:pt x="279" y="169"/>
                  </a:lnTo>
                  <a:lnTo>
                    <a:pt x="279" y="2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</p:grpSp>
      <p:grpSp>
        <p:nvGrpSpPr>
          <p:cNvPr id="24" name="Group 87"/>
          <p:cNvGrpSpPr/>
          <p:nvPr/>
        </p:nvGrpSpPr>
        <p:grpSpPr>
          <a:xfrm>
            <a:off x="206588" y="3826088"/>
            <a:ext cx="3052118" cy="1107528"/>
            <a:chOff x="206588" y="3872470"/>
            <a:chExt cx="3052118" cy="1107528"/>
          </a:xfrm>
        </p:grpSpPr>
        <p:sp>
          <p:nvSpPr>
            <p:cNvPr id="25" name="Rectangle 33"/>
            <p:cNvSpPr/>
            <p:nvPr/>
          </p:nvSpPr>
          <p:spPr>
            <a:xfrm>
              <a:off x="206588" y="4366304"/>
              <a:ext cx="3052118" cy="6136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中国建筑智能化已步入快速发展轨道 ，市场经济推动智能建筑智能化设计的发展 </a:t>
              </a:r>
            </a:p>
          </p:txBody>
        </p:sp>
        <p:sp>
          <p:nvSpPr>
            <p:cNvPr id="26" name="Rectangle 34"/>
            <p:cNvSpPr/>
            <p:nvPr/>
          </p:nvSpPr>
          <p:spPr>
            <a:xfrm>
              <a:off x="1498268" y="3872470"/>
              <a:ext cx="1415773" cy="580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bg1"/>
                  </a:solidFill>
                </a:rPr>
                <a:t>快速发展</a:t>
              </a:r>
              <a:endParaRPr lang="en-US" altLang="zh-C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357554" y="3643320"/>
            <a:ext cx="636196" cy="636164"/>
            <a:chOff x="3357554" y="3643320"/>
            <a:chExt cx="636196" cy="636164"/>
          </a:xfrm>
        </p:grpSpPr>
        <p:sp>
          <p:nvSpPr>
            <p:cNvPr id="27" name="Rectangle 26"/>
            <p:cNvSpPr/>
            <p:nvPr/>
          </p:nvSpPr>
          <p:spPr>
            <a:xfrm>
              <a:off x="3357554" y="3643320"/>
              <a:ext cx="636196" cy="6361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  <p:grpSp>
          <p:nvGrpSpPr>
            <p:cNvPr id="28" name="Group 67"/>
            <p:cNvGrpSpPr/>
            <p:nvPr/>
          </p:nvGrpSpPr>
          <p:grpSpPr>
            <a:xfrm>
              <a:off x="3428992" y="3857634"/>
              <a:ext cx="503238" cy="177800"/>
              <a:chOff x="1441430" y="4357700"/>
              <a:chExt cx="503238" cy="177800"/>
            </a:xfrm>
            <a:solidFill>
              <a:schemeClr val="bg1"/>
            </a:solidFill>
          </p:grpSpPr>
          <p:sp>
            <p:nvSpPr>
              <p:cNvPr id="29" name="Freeform 19"/>
              <p:cNvSpPr>
                <a:spLocks/>
              </p:cNvSpPr>
              <p:nvPr/>
            </p:nvSpPr>
            <p:spPr bwMode="auto">
              <a:xfrm>
                <a:off x="1441430" y="4357700"/>
                <a:ext cx="231775" cy="177800"/>
              </a:xfrm>
              <a:custGeom>
                <a:avLst/>
                <a:gdLst/>
                <a:ahLst/>
                <a:cxnLst>
                  <a:cxn ang="0">
                    <a:pos x="192" y="0"/>
                  </a:cxn>
                  <a:cxn ang="0">
                    <a:pos x="203" y="0"/>
                  </a:cxn>
                  <a:cxn ang="0">
                    <a:pos x="225" y="5"/>
                  </a:cxn>
                  <a:cxn ang="0">
                    <a:pos x="245" y="13"/>
                  </a:cxn>
                  <a:cxn ang="0">
                    <a:pos x="262" y="26"/>
                  </a:cxn>
                  <a:cxn ang="0">
                    <a:pos x="271" y="32"/>
                  </a:cxn>
                  <a:cxn ang="0">
                    <a:pos x="282" y="47"/>
                  </a:cxn>
                  <a:cxn ang="0">
                    <a:pos x="292" y="63"/>
                  </a:cxn>
                  <a:cxn ang="0">
                    <a:pos x="232" y="63"/>
                  </a:cxn>
                  <a:cxn ang="0">
                    <a:pos x="213" y="53"/>
                  </a:cxn>
                  <a:cxn ang="0">
                    <a:pos x="192" y="49"/>
                  </a:cxn>
                  <a:cxn ang="0">
                    <a:pos x="112" y="49"/>
                  </a:cxn>
                  <a:cxn ang="0">
                    <a:pos x="88" y="54"/>
                  </a:cxn>
                  <a:cxn ang="0">
                    <a:pos x="68" y="68"/>
                  </a:cxn>
                  <a:cxn ang="0">
                    <a:pos x="61" y="77"/>
                  </a:cxn>
                  <a:cxn ang="0">
                    <a:pos x="51" y="99"/>
                  </a:cxn>
                  <a:cxn ang="0">
                    <a:pos x="50" y="111"/>
                  </a:cxn>
                  <a:cxn ang="0">
                    <a:pos x="51" y="124"/>
                  </a:cxn>
                  <a:cxn ang="0">
                    <a:pos x="61" y="146"/>
                  </a:cxn>
                  <a:cxn ang="0">
                    <a:pos x="68" y="154"/>
                  </a:cxn>
                  <a:cxn ang="0">
                    <a:pos x="88" y="168"/>
                  </a:cxn>
                  <a:cxn ang="0">
                    <a:pos x="112" y="173"/>
                  </a:cxn>
                  <a:cxn ang="0">
                    <a:pos x="192" y="173"/>
                  </a:cxn>
                  <a:cxn ang="0">
                    <a:pos x="213" y="169"/>
                  </a:cxn>
                  <a:cxn ang="0">
                    <a:pos x="232" y="158"/>
                  </a:cxn>
                  <a:cxn ang="0">
                    <a:pos x="292" y="158"/>
                  </a:cxn>
                  <a:cxn ang="0">
                    <a:pos x="282" y="175"/>
                  </a:cxn>
                  <a:cxn ang="0">
                    <a:pos x="271" y="189"/>
                  </a:cxn>
                  <a:cxn ang="0">
                    <a:pos x="262" y="196"/>
                  </a:cxn>
                  <a:cxn ang="0">
                    <a:pos x="245" y="209"/>
                  </a:cxn>
                  <a:cxn ang="0">
                    <a:pos x="225" y="217"/>
                  </a:cxn>
                  <a:cxn ang="0">
                    <a:pos x="203" y="221"/>
                  </a:cxn>
                  <a:cxn ang="0">
                    <a:pos x="112" y="222"/>
                  </a:cxn>
                  <a:cxn ang="0">
                    <a:pos x="100" y="221"/>
                  </a:cxn>
                  <a:cxn ang="0">
                    <a:pos x="78" y="217"/>
                  </a:cxn>
                  <a:cxn ang="0">
                    <a:pos x="58" y="209"/>
                  </a:cxn>
                  <a:cxn ang="0">
                    <a:pos x="41" y="196"/>
                  </a:cxn>
                  <a:cxn ang="0">
                    <a:pos x="34" y="189"/>
                  </a:cxn>
                  <a:cxn ang="0">
                    <a:pos x="20" y="173"/>
                  </a:cxn>
                  <a:cxn ang="0">
                    <a:pos x="9" y="154"/>
                  </a:cxn>
                  <a:cxn ang="0">
                    <a:pos x="3" y="133"/>
                  </a:cxn>
                  <a:cxn ang="0">
                    <a:pos x="0" y="111"/>
                  </a:cxn>
                  <a:cxn ang="0">
                    <a:pos x="0" y="111"/>
                  </a:cxn>
                  <a:cxn ang="0">
                    <a:pos x="3" y="89"/>
                  </a:cxn>
                  <a:cxn ang="0">
                    <a:pos x="9" y="68"/>
                  </a:cxn>
                  <a:cxn ang="0">
                    <a:pos x="20" y="49"/>
                  </a:cxn>
                  <a:cxn ang="0">
                    <a:pos x="34" y="32"/>
                  </a:cxn>
                  <a:cxn ang="0">
                    <a:pos x="41" y="26"/>
                  </a:cxn>
                  <a:cxn ang="0">
                    <a:pos x="58" y="13"/>
                  </a:cxn>
                  <a:cxn ang="0">
                    <a:pos x="78" y="5"/>
                  </a:cxn>
                  <a:cxn ang="0">
                    <a:pos x="100" y="0"/>
                  </a:cxn>
                  <a:cxn ang="0">
                    <a:pos x="112" y="0"/>
                  </a:cxn>
                </a:cxnLst>
                <a:rect l="0" t="0" r="r" b="b"/>
                <a:pathLst>
                  <a:path w="292" h="222">
                    <a:moveTo>
                      <a:pt x="112" y="0"/>
                    </a:moveTo>
                    <a:lnTo>
                      <a:pt x="192" y="0"/>
                    </a:lnTo>
                    <a:lnTo>
                      <a:pt x="192" y="0"/>
                    </a:lnTo>
                    <a:lnTo>
                      <a:pt x="203" y="0"/>
                    </a:lnTo>
                    <a:lnTo>
                      <a:pt x="214" y="2"/>
                    </a:lnTo>
                    <a:lnTo>
                      <a:pt x="225" y="5"/>
                    </a:lnTo>
                    <a:lnTo>
                      <a:pt x="235" y="9"/>
                    </a:lnTo>
                    <a:lnTo>
                      <a:pt x="245" y="13"/>
                    </a:lnTo>
                    <a:lnTo>
                      <a:pt x="254" y="18"/>
                    </a:lnTo>
                    <a:lnTo>
                      <a:pt x="262" y="26"/>
                    </a:lnTo>
                    <a:lnTo>
                      <a:pt x="271" y="32"/>
                    </a:lnTo>
                    <a:lnTo>
                      <a:pt x="271" y="32"/>
                    </a:lnTo>
                    <a:lnTo>
                      <a:pt x="277" y="39"/>
                    </a:lnTo>
                    <a:lnTo>
                      <a:pt x="282" y="47"/>
                    </a:lnTo>
                    <a:lnTo>
                      <a:pt x="288" y="56"/>
                    </a:lnTo>
                    <a:lnTo>
                      <a:pt x="292" y="63"/>
                    </a:lnTo>
                    <a:lnTo>
                      <a:pt x="232" y="63"/>
                    </a:lnTo>
                    <a:lnTo>
                      <a:pt x="232" y="63"/>
                    </a:lnTo>
                    <a:lnTo>
                      <a:pt x="223" y="58"/>
                    </a:lnTo>
                    <a:lnTo>
                      <a:pt x="213" y="53"/>
                    </a:lnTo>
                    <a:lnTo>
                      <a:pt x="203" y="51"/>
                    </a:lnTo>
                    <a:lnTo>
                      <a:pt x="192" y="49"/>
                    </a:lnTo>
                    <a:lnTo>
                      <a:pt x="112" y="49"/>
                    </a:lnTo>
                    <a:lnTo>
                      <a:pt x="112" y="49"/>
                    </a:lnTo>
                    <a:lnTo>
                      <a:pt x="99" y="51"/>
                    </a:lnTo>
                    <a:lnTo>
                      <a:pt x="88" y="54"/>
                    </a:lnTo>
                    <a:lnTo>
                      <a:pt x="77" y="60"/>
                    </a:lnTo>
                    <a:lnTo>
                      <a:pt x="68" y="68"/>
                    </a:lnTo>
                    <a:lnTo>
                      <a:pt x="68" y="68"/>
                    </a:lnTo>
                    <a:lnTo>
                      <a:pt x="61" y="77"/>
                    </a:lnTo>
                    <a:lnTo>
                      <a:pt x="55" y="86"/>
                    </a:lnTo>
                    <a:lnTo>
                      <a:pt x="51" y="99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0" y="111"/>
                    </a:lnTo>
                    <a:lnTo>
                      <a:pt x="51" y="124"/>
                    </a:lnTo>
                    <a:lnTo>
                      <a:pt x="55" y="135"/>
                    </a:lnTo>
                    <a:lnTo>
                      <a:pt x="61" y="146"/>
                    </a:lnTo>
                    <a:lnTo>
                      <a:pt x="68" y="154"/>
                    </a:lnTo>
                    <a:lnTo>
                      <a:pt x="68" y="154"/>
                    </a:lnTo>
                    <a:lnTo>
                      <a:pt x="77" y="162"/>
                    </a:lnTo>
                    <a:lnTo>
                      <a:pt x="88" y="168"/>
                    </a:lnTo>
                    <a:lnTo>
                      <a:pt x="99" y="172"/>
                    </a:lnTo>
                    <a:lnTo>
                      <a:pt x="112" y="173"/>
                    </a:lnTo>
                    <a:lnTo>
                      <a:pt x="192" y="173"/>
                    </a:lnTo>
                    <a:lnTo>
                      <a:pt x="192" y="173"/>
                    </a:lnTo>
                    <a:lnTo>
                      <a:pt x="203" y="172"/>
                    </a:lnTo>
                    <a:lnTo>
                      <a:pt x="213" y="169"/>
                    </a:lnTo>
                    <a:lnTo>
                      <a:pt x="223" y="164"/>
                    </a:lnTo>
                    <a:lnTo>
                      <a:pt x="232" y="158"/>
                    </a:lnTo>
                    <a:lnTo>
                      <a:pt x="292" y="158"/>
                    </a:lnTo>
                    <a:lnTo>
                      <a:pt x="292" y="158"/>
                    </a:lnTo>
                    <a:lnTo>
                      <a:pt x="288" y="167"/>
                    </a:lnTo>
                    <a:lnTo>
                      <a:pt x="282" y="175"/>
                    </a:lnTo>
                    <a:lnTo>
                      <a:pt x="277" y="183"/>
                    </a:lnTo>
                    <a:lnTo>
                      <a:pt x="271" y="189"/>
                    </a:lnTo>
                    <a:lnTo>
                      <a:pt x="271" y="189"/>
                    </a:lnTo>
                    <a:lnTo>
                      <a:pt x="262" y="196"/>
                    </a:lnTo>
                    <a:lnTo>
                      <a:pt x="254" y="203"/>
                    </a:lnTo>
                    <a:lnTo>
                      <a:pt x="245" y="209"/>
                    </a:lnTo>
                    <a:lnTo>
                      <a:pt x="235" y="214"/>
                    </a:lnTo>
                    <a:lnTo>
                      <a:pt x="225" y="217"/>
                    </a:lnTo>
                    <a:lnTo>
                      <a:pt x="214" y="220"/>
                    </a:lnTo>
                    <a:lnTo>
                      <a:pt x="203" y="221"/>
                    </a:lnTo>
                    <a:lnTo>
                      <a:pt x="192" y="222"/>
                    </a:lnTo>
                    <a:lnTo>
                      <a:pt x="112" y="222"/>
                    </a:lnTo>
                    <a:lnTo>
                      <a:pt x="112" y="222"/>
                    </a:lnTo>
                    <a:lnTo>
                      <a:pt x="100" y="221"/>
                    </a:lnTo>
                    <a:lnTo>
                      <a:pt x="89" y="220"/>
                    </a:lnTo>
                    <a:lnTo>
                      <a:pt x="78" y="217"/>
                    </a:lnTo>
                    <a:lnTo>
                      <a:pt x="68" y="214"/>
                    </a:lnTo>
                    <a:lnTo>
                      <a:pt x="58" y="209"/>
                    </a:lnTo>
                    <a:lnTo>
                      <a:pt x="50" y="203"/>
                    </a:lnTo>
                    <a:lnTo>
                      <a:pt x="41" y="196"/>
                    </a:lnTo>
                    <a:lnTo>
                      <a:pt x="34" y="189"/>
                    </a:lnTo>
                    <a:lnTo>
                      <a:pt x="34" y="189"/>
                    </a:lnTo>
                    <a:lnTo>
                      <a:pt x="26" y="182"/>
                    </a:lnTo>
                    <a:lnTo>
                      <a:pt x="20" y="173"/>
                    </a:lnTo>
                    <a:lnTo>
                      <a:pt x="14" y="164"/>
                    </a:lnTo>
                    <a:lnTo>
                      <a:pt x="9" y="154"/>
                    </a:lnTo>
                    <a:lnTo>
                      <a:pt x="5" y="143"/>
                    </a:lnTo>
                    <a:lnTo>
                      <a:pt x="3" y="133"/>
                    </a:lnTo>
                    <a:lnTo>
                      <a:pt x="2" y="122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2" y="100"/>
                    </a:lnTo>
                    <a:lnTo>
                      <a:pt x="3" y="89"/>
                    </a:lnTo>
                    <a:lnTo>
                      <a:pt x="5" y="78"/>
                    </a:lnTo>
                    <a:lnTo>
                      <a:pt x="9" y="68"/>
                    </a:lnTo>
                    <a:lnTo>
                      <a:pt x="14" y="58"/>
                    </a:lnTo>
                    <a:lnTo>
                      <a:pt x="20" y="49"/>
                    </a:lnTo>
                    <a:lnTo>
                      <a:pt x="26" y="41"/>
                    </a:lnTo>
                    <a:lnTo>
                      <a:pt x="34" y="32"/>
                    </a:lnTo>
                    <a:lnTo>
                      <a:pt x="34" y="32"/>
                    </a:lnTo>
                    <a:lnTo>
                      <a:pt x="41" y="26"/>
                    </a:lnTo>
                    <a:lnTo>
                      <a:pt x="50" y="18"/>
                    </a:lnTo>
                    <a:lnTo>
                      <a:pt x="58" y="13"/>
                    </a:lnTo>
                    <a:lnTo>
                      <a:pt x="68" y="9"/>
                    </a:lnTo>
                    <a:lnTo>
                      <a:pt x="78" y="5"/>
                    </a:lnTo>
                    <a:lnTo>
                      <a:pt x="89" y="2"/>
                    </a:lnTo>
                    <a:lnTo>
                      <a:pt x="100" y="0"/>
                    </a:lnTo>
                    <a:lnTo>
                      <a:pt x="112" y="0"/>
                    </a:lnTo>
                    <a:lnTo>
                      <a:pt x="11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30" name="Freeform 20"/>
              <p:cNvSpPr>
                <a:spLocks/>
              </p:cNvSpPr>
              <p:nvPr/>
            </p:nvSpPr>
            <p:spPr bwMode="auto">
              <a:xfrm>
                <a:off x="1714480" y="4357700"/>
                <a:ext cx="230188" cy="177800"/>
              </a:xfrm>
              <a:custGeom>
                <a:avLst/>
                <a:gdLst/>
                <a:ahLst/>
                <a:cxnLst>
                  <a:cxn ang="0">
                    <a:pos x="181" y="0"/>
                  </a:cxn>
                  <a:cxn ang="0">
                    <a:pos x="192" y="0"/>
                  </a:cxn>
                  <a:cxn ang="0">
                    <a:pos x="213" y="5"/>
                  </a:cxn>
                  <a:cxn ang="0">
                    <a:pos x="234" y="13"/>
                  </a:cxn>
                  <a:cxn ang="0">
                    <a:pos x="251" y="26"/>
                  </a:cxn>
                  <a:cxn ang="0">
                    <a:pos x="258" y="32"/>
                  </a:cxn>
                  <a:cxn ang="0">
                    <a:pos x="272" y="49"/>
                  </a:cxn>
                  <a:cxn ang="0">
                    <a:pos x="283" y="68"/>
                  </a:cxn>
                  <a:cxn ang="0">
                    <a:pos x="289" y="89"/>
                  </a:cxn>
                  <a:cxn ang="0">
                    <a:pos x="292" y="111"/>
                  </a:cxn>
                  <a:cxn ang="0">
                    <a:pos x="292" y="111"/>
                  </a:cxn>
                  <a:cxn ang="0">
                    <a:pos x="289" y="133"/>
                  </a:cxn>
                  <a:cxn ang="0">
                    <a:pos x="283" y="154"/>
                  </a:cxn>
                  <a:cxn ang="0">
                    <a:pos x="272" y="173"/>
                  </a:cxn>
                  <a:cxn ang="0">
                    <a:pos x="258" y="189"/>
                  </a:cxn>
                  <a:cxn ang="0">
                    <a:pos x="251" y="196"/>
                  </a:cxn>
                  <a:cxn ang="0">
                    <a:pos x="234" y="209"/>
                  </a:cxn>
                  <a:cxn ang="0">
                    <a:pos x="213" y="217"/>
                  </a:cxn>
                  <a:cxn ang="0">
                    <a:pos x="192" y="221"/>
                  </a:cxn>
                  <a:cxn ang="0">
                    <a:pos x="100" y="222"/>
                  </a:cxn>
                  <a:cxn ang="0">
                    <a:pos x="89" y="221"/>
                  </a:cxn>
                  <a:cxn ang="0">
                    <a:pos x="67" y="217"/>
                  </a:cxn>
                  <a:cxn ang="0">
                    <a:pos x="47" y="209"/>
                  </a:cxn>
                  <a:cxn ang="0">
                    <a:pos x="30" y="196"/>
                  </a:cxn>
                  <a:cxn ang="0">
                    <a:pos x="21" y="189"/>
                  </a:cxn>
                  <a:cxn ang="0">
                    <a:pos x="9" y="175"/>
                  </a:cxn>
                  <a:cxn ang="0">
                    <a:pos x="0" y="158"/>
                  </a:cxn>
                  <a:cxn ang="0">
                    <a:pos x="61" y="158"/>
                  </a:cxn>
                  <a:cxn ang="0">
                    <a:pos x="79" y="169"/>
                  </a:cxn>
                  <a:cxn ang="0">
                    <a:pos x="100" y="173"/>
                  </a:cxn>
                  <a:cxn ang="0">
                    <a:pos x="181" y="173"/>
                  </a:cxn>
                  <a:cxn ang="0">
                    <a:pos x="204" y="168"/>
                  </a:cxn>
                  <a:cxn ang="0">
                    <a:pos x="224" y="154"/>
                  </a:cxn>
                  <a:cxn ang="0">
                    <a:pos x="231" y="146"/>
                  </a:cxn>
                  <a:cxn ang="0">
                    <a:pos x="241" y="124"/>
                  </a:cxn>
                  <a:cxn ang="0">
                    <a:pos x="242" y="111"/>
                  </a:cxn>
                  <a:cxn ang="0">
                    <a:pos x="241" y="99"/>
                  </a:cxn>
                  <a:cxn ang="0">
                    <a:pos x="231" y="77"/>
                  </a:cxn>
                  <a:cxn ang="0">
                    <a:pos x="224" y="68"/>
                  </a:cxn>
                  <a:cxn ang="0">
                    <a:pos x="204" y="54"/>
                  </a:cxn>
                  <a:cxn ang="0">
                    <a:pos x="181" y="49"/>
                  </a:cxn>
                  <a:cxn ang="0">
                    <a:pos x="100" y="49"/>
                  </a:cxn>
                  <a:cxn ang="0">
                    <a:pos x="79" y="53"/>
                  </a:cxn>
                  <a:cxn ang="0">
                    <a:pos x="61" y="63"/>
                  </a:cxn>
                  <a:cxn ang="0">
                    <a:pos x="0" y="63"/>
                  </a:cxn>
                  <a:cxn ang="0">
                    <a:pos x="9" y="47"/>
                  </a:cxn>
                  <a:cxn ang="0">
                    <a:pos x="21" y="32"/>
                  </a:cxn>
                  <a:cxn ang="0">
                    <a:pos x="30" y="26"/>
                  </a:cxn>
                  <a:cxn ang="0">
                    <a:pos x="47" y="13"/>
                  </a:cxn>
                  <a:cxn ang="0">
                    <a:pos x="67" y="5"/>
                  </a:cxn>
                  <a:cxn ang="0">
                    <a:pos x="89" y="0"/>
                  </a:cxn>
                  <a:cxn ang="0">
                    <a:pos x="100" y="0"/>
                  </a:cxn>
                </a:cxnLst>
                <a:rect l="0" t="0" r="r" b="b"/>
                <a:pathLst>
                  <a:path w="292" h="222">
                    <a:moveTo>
                      <a:pt x="100" y="0"/>
                    </a:moveTo>
                    <a:lnTo>
                      <a:pt x="181" y="0"/>
                    </a:lnTo>
                    <a:lnTo>
                      <a:pt x="181" y="0"/>
                    </a:lnTo>
                    <a:lnTo>
                      <a:pt x="192" y="0"/>
                    </a:lnTo>
                    <a:lnTo>
                      <a:pt x="203" y="2"/>
                    </a:lnTo>
                    <a:lnTo>
                      <a:pt x="213" y="5"/>
                    </a:lnTo>
                    <a:lnTo>
                      <a:pt x="224" y="9"/>
                    </a:lnTo>
                    <a:lnTo>
                      <a:pt x="234" y="13"/>
                    </a:lnTo>
                    <a:lnTo>
                      <a:pt x="242" y="18"/>
                    </a:lnTo>
                    <a:lnTo>
                      <a:pt x="251" y="26"/>
                    </a:lnTo>
                    <a:lnTo>
                      <a:pt x="258" y="32"/>
                    </a:lnTo>
                    <a:lnTo>
                      <a:pt x="258" y="32"/>
                    </a:lnTo>
                    <a:lnTo>
                      <a:pt x="266" y="41"/>
                    </a:lnTo>
                    <a:lnTo>
                      <a:pt x="272" y="49"/>
                    </a:lnTo>
                    <a:lnTo>
                      <a:pt x="278" y="58"/>
                    </a:lnTo>
                    <a:lnTo>
                      <a:pt x="283" y="68"/>
                    </a:lnTo>
                    <a:lnTo>
                      <a:pt x="287" y="78"/>
                    </a:lnTo>
                    <a:lnTo>
                      <a:pt x="289" y="89"/>
                    </a:lnTo>
                    <a:lnTo>
                      <a:pt x="291" y="100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2" y="111"/>
                    </a:lnTo>
                    <a:lnTo>
                      <a:pt x="291" y="122"/>
                    </a:lnTo>
                    <a:lnTo>
                      <a:pt x="289" y="133"/>
                    </a:lnTo>
                    <a:lnTo>
                      <a:pt x="287" y="143"/>
                    </a:lnTo>
                    <a:lnTo>
                      <a:pt x="283" y="154"/>
                    </a:lnTo>
                    <a:lnTo>
                      <a:pt x="278" y="164"/>
                    </a:lnTo>
                    <a:lnTo>
                      <a:pt x="272" y="173"/>
                    </a:lnTo>
                    <a:lnTo>
                      <a:pt x="266" y="182"/>
                    </a:lnTo>
                    <a:lnTo>
                      <a:pt x="258" y="189"/>
                    </a:lnTo>
                    <a:lnTo>
                      <a:pt x="258" y="189"/>
                    </a:lnTo>
                    <a:lnTo>
                      <a:pt x="251" y="196"/>
                    </a:lnTo>
                    <a:lnTo>
                      <a:pt x="242" y="203"/>
                    </a:lnTo>
                    <a:lnTo>
                      <a:pt x="234" y="209"/>
                    </a:lnTo>
                    <a:lnTo>
                      <a:pt x="224" y="214"/>
                    </a:lnTo>
                    <a:lnTo>
                      <a:pt x="213" y="217"/>
                    </a:lnTo>
                    <a:lnTo>
                      <a:pt x="203" y="220"/>
                    </a:lnTo>
                    <a:lnTo>
                      <a:pt x="192" y="221"/>
                    </a:lnTo>
                    <a:lnTo>
                      <a:pt x="181" y="222"/>
                    </a:lnTo>
                    <a:lnTo>
                      <a:pt x="100" y="222"/>
                    </a:lnTo>
                    <a:lnTo>
                      <a:pt x="100" y="222"/>
                    </a:lnTo>
                    <a:lnTo>
                      <a:pt x="89" y="221"/>
                    </a:lnTo>
                    <a:lnTo>
                      <a:pt x="78" y="220"/>
                    </a:lnTo>
                    <a:lnTo>
                      <a:pt x="67" y="217"/>
                    </a:lnTo>
                    <a:lnTo>
                      <a:pt x="57" y="214"/>
                    </a:lnTo>
                    <a:lnTo>
                      <a:pt x="47" y="209"/>
                    </a:lnTo>
                    <a:lnTo>
                      <a:pt x="38" y="203"/>
                    </a:lnTo>
                    <a:lnTo>
                      <a:pt x="30" y="196"/>
                    </a:lnTo>
                    <a:lnTo>
                      <a:pt x="21" y="189"/>
                    </a:lnTo>
                    <a:lnTo>
                      <a:pt x="21" y="189"/>
                    </a:lnTo>
                    <a:lnTo>
                      <a:pt x="15" y="183"/>
                    </a:lnTo>
                    <a:lnTo>
                      <a:pt x="9" y="175"/>
                    </a:lnTo>
                    <a:lnTo>
                      <a:pt x="4" y="167"/>
                    </a:lnTo>
                    <a:lnTo>
                      <a:pt x="0" y="158"/>
                    </a:lnTo>
                    <a:lnTo>
                      <a:pt x="61" y="158"/>
                    </a:lnTo>
                    <a:lnTo>
                      <a:pt x="61" y="158"/>
                    </a:lnTo>
                    <a:lnTo>
                      <a:pt x="69" y="164"/>
                    </a:lnTo>
                    <a:lnTo>
                      <a:pt x="79" y="169"/>
                    </a:lnTo>
                    <a:lnTo>
                      <a:pt x="89" y="172"/>
                    </a:lnTo>
                    <a:lnTo>
                      <a:pt x="100" y="173"/>
                    </a:lnTo>
                    <a:lnTo>
                      <a:pt x="181" y="173"/>
                    </a:lnTo>
                    <a:lnTo>
                      <a:pt x="181" y="173"/>
                    </a:lnTo>
                    <a:lnTo>
                      <a:pt x="193" y="172"/>
                    </a:lnTo>
                    <a:lnTo>
                      <a:pt x="204" y="168"/>
                    </a:lnTo>
                    <a:lnTo>
                      <a:pt x="215" y="162"/>
                    </a:lnTo>
                    <a:lnTo>
                      <a:pt x="224" y="154"/>
                    </a:lnTo>
                    <a:lnTo>
                      <a:pt x="224" y="154"/>
                    </a:lnTo>
                    <a:lnTo>
                      <a:pt x="231" y="146"/>
                    </a:lnTo>
                    <a:lnTo>
                      <a:pt x="237" y="135"/>
                    </a:lnTo>
                    <a:lnTo>
                      <a:pt x="241" y="124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2" y="111"/>
                    </a:lnTo>
                    <a:lnTo>
                      <a:pt x="241" y="99"/>
                    </a:lnTo>
                    <a:lnTo>
                      <a:pt x="237" y="86"/>
                    </a:lnTo>
                    <a:lnTo>
                      <a:pt x="231" y="77"/>
                    </a:lnTo>
                    <a:lnTo>
                      <a:pt x="224" y="68"/>
                    </a:lnTo>
                    <a:lnTo>
                      <a:pt x="224" y="68"/>
                    </a:lnTo>
                    <a:lnTo>
                      <a:pt x="215" y="60"/>
                    </a:lnTo>
                    <a:lnTo>
                      <a:pt x="204" y="54"/>
                    </a:lnTo>
                    <a:lnTo>
                      <a:pt x="193" y="51"/>
                    </a:lnTo>
                    <a:lnTo>
                      <a:pt x="181" y="49"/>
                    </a:lnTo>
                    <a:lnTo>
                      <a:pt x="100" y="49"/>
                    </a:lnTo>
                    <a:lnTo>
                      <a:pt x="100" y="49"/>
                    </a:lnTo>
                    <a:lnTo>
                      <a:pt x="89" y="51"/>
                    </a:lnTo>
                    <a:lnTo>
                      <a:pt x="79" y="53"/>
                    </a:lnTo>
                    <a:lnTo>
                      <a:pt x="69" y="58"/>
                    </a:lnTo>
                    <a:lnTo>
                      <a:pt x="61" y="63"/>
                    </a:lnTo>
                    <a:lnTo>
                      <a:pt x="0" y="63"/>
                    </a:lnTo>
                    <a:lnTo>
                      <a:pt x="0" y="63"/>
                    </a:lnTo>
                    <a:lnTo>
                      <a:pt x="4" y="56"/>
                    </a:lnTo>
                    <a:lnTo>
                      <a:pt x="9" y="47"/>
                    </a:lnTo>
                    <a:lnTo>
                      <a:pt x="15" y="39"/>
                    </a:lnTo>
                    <a:lnTo>
                      <a:pt x="21" y="32"/>
                    </a:lnTo>
                    <a:lnTo>
                      <a:pt x="21" y="32"/>
                    </a:lnTo>
                    <a:lnTo>
                      <a:pt x="30" y="26"/>
                    </a:lnTo>
                    <a:lnTo>
                      <a:pt x="38" y="18"/>
                    </a:lnTo>
                    <a:lnTo>
                      <a:pt x="47" y="13"/>
                    </a:lnTo>
                    <a:lnTo>
                      <a:pt x="57" y="9"/>
                    </a:lnTo>
                    <a:lnTo>
                      <a:pt x="67" y="5"/>
                    </a:lnTo>
                    <a:lnTo>
                      <a:pt x="78" y="2"/>
                    </a:lnTo>
                    <a:lnTo>
                      <a:pt x="89" y="0"/>
                    </a:lnTo>
                    <a:lnTo>
                      <a:pt x="100" y="0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31" name="Freeform 21"/>
              <p:cNvSpPr>
                <a:spLocks/>
              </p:cNvSpPr>
              <p:nvPr/>
            </p:nvSpPr>
            <p:spPr bwMode="auto">
              <a:xfrm>
                <a:off x="1601767" y="4427550"/>
                <a:ext cx="195263" cy="36513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24" y="0"/>
                  </a:cxn>
                  <a:cxn ang="0">
                    <a:pos x="224" y="0"/>
                  </a:cxn>
                  <a:cxn ang="0">
                    <a:pos x="229" y="1"/>
                  </a:cxn>
                  <a:cxn ang="0">
                    <a:pos x="233" y="2"/>
                  </a:cxn>
                  <a:cxn ang="0">
                    <a:pos x="236" y="5"/>
                  </a:cxn>
                  <a:cxn ang="0">
                    <a:pos x="240" y="7"/>
                  </a:cxn>
                  <a:cxn ang="0">
                    <a:pos x="242" y="11"/>
                  </a:cxn>
                  <a:cxn ang="0">
                    <a:pos x="245" y="14"/>
                  </a:cxn>
                  <a:cxn ang="0">
                    <a:pos x="246" y="18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3"/>
                  </a:cxn>
                  <a:cxn ang="0">
                    <a:pos x="246" y="28"/>
                  </a:cxn>
                  <a:cxn ang="0">
                    <a:pos x="245" y="32"/>
                  </a:cxn>
                  <a:cxn ang="0">
                    <a:pos x="242" y="36"/>
                  </a:cxn>
                  <a:cxn ang="0">
                    <a:pos x="240" y="39"/>
                  </a:cxn>
                  <a:cxn ang="0">
                    <a:pos x="236" y="42"/>
                  </a:cxn>
                  <a:cxn ang="0">
                    <a:pos x="233" y="44"/>
                  </a:cxn>
                  <a:cxn ang="0">
                    <a:pos x="229" y="45"/>
                  </a:cxn>
                  <a:cxn ang="0">
                    <a:pos x="224" y="45"/>
                  </a:cxn>
                  <a:cxn ang="0">
                    <a:pos x="24" y="45"/>
                  </a:cxn>
                  <a:cxn ang="0">
                    <a:pos x="24" y="45"/>
                  </a:cxn>
                  <a:cxn ang="0">
                    <a:pos x="19" y="45"/>
                  </a:cxn>
                  <a:cxn ang="0">
                    <a:pos x="14" y="44"/>
                  </a:cxn>
                  <a:cxn ang="0">
                    <a:pos x="10" y="42"/>
                  </a:cxn>
                  <a:cxn ang="0">
                    <a:pos x="6" y="39"/>
                  </a:cxn>
                  <a:cxn ang="0">
                    <a:pos x="4" y="36"/>
                  </a:cxn>
                  <a:cxn ang="0">
                    <a:pos x="3" y="32"/>
                  </a:cxn>
                  <a:cxn ang="0">
                    <a:pos x="0" y="28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0" y="18"/>
                  </a:cxn>
                  <a:cxn ang="0">
                    <a:pos x="3" y="14"/>
                  </a:cxn>
                  <a:cxn ang="0">
                    <a:pos x="4" y="11"/>
                  </a:cxn>
                  <a:cxn ang="0">
                    <a:pos x="6" y="7"/>
                  </a:cxn>
                  <a:cxn ang="0">
                    <a:pos x="10" y="5"/>
                  </a:cxn>
                  <a:cxn ang="0">
                    <a:pos x="14" y="2"/>
                  </a:cxn>
                  <a:cxn ang="0">
                    <a:pos x="19" y="1"/>
                  </a:cxn>
                  <a:cxn ang="0">
                    <a:pos x="24" y="0"/>
                  </a:cxn>
                  <a:cxn ang="0">
                    <a:pos x="24" y="0"/>
                  </a:cxn>
                </a:cxnLst>
                <a:rect l="0" t="0" r="r" b="b"/>
                <a:pathLst>
                  <a:path w="246" h="45">
                    <a:moveTo>
                      <a:pt x="24" y="0"/>
                    </a:moveTo>
                    <a:lnTo>
                      <a:pt x="224" y="0"/>
                    </a:lnTo>
                    <a:lnTo>
                      <a:pt x="224" y="0"/>
                    </a:lnTo>
                    <a:lnTo>
                      <a:pt x="229" y="1"/>
                    </a:lnTo>
                    <a:lnTo>
                      <a:pt x="233" y="2"/>
                    </a:lnTo>
                    <a:lnTo>
                      <a:pt x="236" y="5"/>
                    </a:lnTo>
                    <a:lnTo>
                      <a:pt x="240" y="7"/>
                    </a:lnTo>
                    <a:lnTo>
                      <a:pt x="242" y="11"/>
                    </a:lnTo>
                    <a:lnTo>
                      <a:pt x="245" y="14"/>
                    </a:lnTo>
                    <a:lnTo>
                      <a:pt x="246" y="18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3"/>
                    </a:lnTo>
                    <a:lnTo>
                      <a:pt x="246" y="28"/>
                    </a:lnTo>
                    <a:lnTo>
                      <a:pt x="245" y="32"/>
                    </a:lnTo>
                    <a:lnTo>
                      <a:pt x="242" y="36"/>
                    </a:lnTo>
                    <a:lnTo>
                      <a:pt x="240" y="39"/>
                    </a:lnTo>
                    <a:lnTo>
                      <a:pt x="236" y="42"/>
                    </a:lnTo>
                    <a:lnTo>
                      <a:pt x="233" y="44"/>
                    </a:lnTo>
                    <a:lnTo>
                      <a:pt x="229" y="45"/>
                    </a:lnTo>
                    <a:lnTo>
                      <a:pt x="224" y="45"/>
                    </a:lnTo>
                    <a:lnTo>
                      <a:pt x="24" y="45"/>
                    </a:lnTo>
                    <a:lnTo>
                      <a:pt x="24" y="45"/>
                    </a:lnTo>
                    <a:lnTo>
                      <a:pt x="19" y="45"/>
                    </a:lnTo>
                    <a:lnTo>
                      <a:pt x="14" y="44"/>
                    </a:lnTo>
                    <a:lnTo>
                      <a:pt x="10" y="42"/>
                    </a:lnTo>
                    <a:lnTo>
                      <a:pt x="6" y="39"/>
                    </a:lnTo>
                    <a:lnTo>
                      <a:pt x="4" y="36"/>
                    </a:lnTo>
                    <a:lnTo>
                      <a:pt x="3" y="32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3" y="1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5"/>
                    </a:lnTo>
                    <a:lnTo>
                      <a:pt x="14" y="2"/>
                    </a:lnTo>
                    <a:lnTo>
                      <a:pt x="19" y="1"/>
                    </a:lnTo>
                    <a:lnTo>
                      <a:pt x="24" y="0"/>
                    </a:lnTo>
                    <a:lnTo>
                      <a:pt x="2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32" name="Group 90"/>
          <p:cNvGrpSpPr/>
          <p:nvPr/>
        </p:nvGrpSpPr>
        <p:grpSpPr>
          <a:xfrm>
            <a:off x="5909261" y="929631"/>
            <a:ext cx="3175624" cy="1113119"/>
            <a:chOff x="5909261" y="976013"/>
            <a:chExt cx="3175624" cy="1113119"/>
          </a:xfrm>
        </p:grpSpPr>
        <p:sp>
          <p:nvSpPr>
            <p:cNvPr id="33" name="Rectangle 35"/>
            <p:cNvSpPr/>
            <p:nvPr/>
          </p:nvSpPr>
          <p:spPr>
            <a:xfrm>
              <a:off x="5909261" y="1475759"/>
              <a:ext cx="3175624" cy="6133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智能家居产品大都具备接入无线网络的功能，并大部分智能家居设备都集中在宽带家庭。</a:t>
              </a:r>
              <a:endParaRPr lang="en-US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34" name="Rectangle 36"/>
            <p:cNvSpPr/>
            <p:nvPr/>
          </p:nvSpPr>
          <p:spPr>
            <a:xfrm>
              <a:off x="6100480" y="976013"/>
              <a:ext cx="1210588" cy="499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</a:rPr>
                <a:t>无线网络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5143504" y="1428742"/>
            <a:ext cx="636196" cy="636164"/>
            <a:chOff x="5143504" y="1428742"/>
            <a:chExt cx="636196" cy="636164"/>
          </a:xfrm>
        </p:grpSpPr>
        <p:sp>
          <p:nvSpPr>
            <p:cNvPr id="35" name="Rectangle 16"/>
            <p:cNvSpPr/>
            <p:nvPr/>
          </p:nvSpPr>
          <p:spPr>
            <a:xfrm>
              <a:off x="5143504" y="1428742"/>
              <a:ext cx="636196" cy="6361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  <p:grpSp>
          <p:nvGrpSpPr>
            <p:cNvPr id="36" name="Group 68"/>
            <p:cNvGrpSpPr/>
            <p:nvPr/>
          </p:nvGrpSpPr>
          <p:grpSpPr>
            <a:xfrm>
              <a:off x="5301319" y="1581456"/>
              <a:ext cx="337042" cy="337616"/>
              <a:chOff x="6998061" y="3496249"/>
              <a:chExt cx="366051" cy="366676"/>
            </a:xfrm>
            <a:solidFill>
              <a:schemeClr val="bg1"/>
            </a:solidFill>
          </p:grpSpPr>
          <p:sp>
            <p:nvSpPr>
              <p:cNvPr id="37" name="AutoShape 7"/>
              <p:cNvSpPr>
                <a:spLocks/>
              </p:cNvSpPr>
              <p:nvPr/>
            </p:nvSpPr>
            <p:spPr bwMode="auto">
              <a:xfrm>
                <a:off x="6998061" y="3496249"/>
                <a:ext cx="366051" cy="36667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38" name="AutoShape 8"/>
              <p:cNvSpPr>
                <a:spLocks/>
              </p:cNvSpPr>
              <p:nvPr/>
            </p:nvSpPr>
            <p:spPr bwMode="auto">
              <a:xfrm>
                <a:off x="7158247" y="3656437"/>
                <a:ext cx="45678" cy="45678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39" name="AutoShape 9"/>
              <p:cNvSpPr>
                <a:spLocks/>
              </p:cNvSpPr>
              <p:nvPr/>
            </p:nvSpPr>
            <p:spPr bwMode="auto">
              <a:xfrm>
                <a:off x="7111943" y="3610758"/>
                <a:ext cx="137660" cy="137660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40" name="AutoShape 10"/>
              <p:cNvSpPr>
                <a:spLocks/>
              </p:cNvSpPr>
              <p:nvPr/>
            </p:nvSpPr>
            <p:spPr bwMode="auto">
              <a:xfrm>
                <a:off x="7203927" y="3702114"/>
                <a:ext cx="56941" cy="58818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41" name="AutoShape 11"/>
              <p:cNvSpPr>
                <a:spLocks/>
              </p:cNvSpPr>
              <p:nvPr/>
            </p:nvSpPr>
            <p:spPr bwMode="auto">
              <a:xfrm>
                <a:off x="7226451" y="3725267"/>
                <a:ext cx="81970" cy="83847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42" name="AutoShape 12"/>
              <p:cNvSpPr>
                <a:spLocks/>
              </p:cNvSpPr>
              <p:nvPr/>
            </p:nvSpPr>
            <p:spPr bwMode="auto">
              <a:xfrm>
                <a:off x="7215188" y="3714003"/>
                <a:ext cx="69456" cy="70707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43" name="AutoShape 13"/>
              <p:cNvSpPr>
                <a:spLocks/>
              </p:cNvSpPr>
              <p:nvPr/>
            </p:nvSpPr>
            <p:spPr bwMode="auto">
              <a:xfrm>
                <a:off x="7100682" y="3599495"/>
                <a:ext cx="57567" cy="58192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44" name="AutoShape 14"/>
              <p:cNvSpPr>
                <a:spLocks/>
              </p:cNvSpPr>
              <p:nvPr/>
            </p:nvSpPr>
            <p:spPr bwMode="auto">
              <a:xfrm>
                <a:off x="7055002" y="3553816"/>
                <a:ext cx="81970" cy="83222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45" name="AutoShape 15"/>
              <p:cNvSpPr>
                <a:spLocks/>
              </p:cNvSpPr>
              <p:nvPr/>
            </p:nvSpPr>
            <p:spPr bwMode="auto">
              <a:xfrm>
                <a:off x="7078154" y="3576343"/>
                <a:ext cx="69456" cy="71333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</p:grpSp>
      </p:grpSp>
      <p:grpSp>
        <p:nvGrpSpPr>
          <p:cNvPr id="46" name="Group 91"/>
          <p:cNvGrpSpPr/>
          <p:nvPr/>
        </p:nvGrpSpPr>
        <p:grpSpPr>
          <a:xfrm>
            <a:off x="5922576" y="2105941"/>
            <a:ext cx="2937658" cy="1720147"/>
            <a:chOff x="5922576" y="2152323"/>
            <a:chExt cx="2937658" cy="1720147"/>
          </a:xfrm>
        </p:grpSpPr>
        <p:sp>
          <p:nvSpPr>
            <p:cNvPr id="47" name="Rectangle 37"/>
            <p:cNvSpPr/>
            <p:nvPr/>
          </p:nvSpPr>
          <p:spPr>
            <a:xfrm>
              <a:off x="5922576" y="2705099"/>
              <a:ext cx="2937658" cy="1167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在发展空间方面，我国智能家居行业潜在市场规模巨大，全球智能家居市场规模在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2014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年达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410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亿美元，增速逐渐趋缓，预计仍然维持每年约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itchFamily="34" charset="-122"/>
                </a:rPr>
                <a:t>80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itchFamily="34" charset="-122"/>
                </a:rPr>
                <a:t>亿美元的增速。</a:t>
              </a:r>
              <a:endParaRPr lang="en-US" altLang="zh-CN" sz="1200" dirty="0">
                <a:solidFill>
                  <a:schemeClr val="bg1"/>
                </a:solidFill>
                <a:latin typeface="Lao UI" panose="020B0502040204020203" pitchFamily="34" charset="0"/>
                <a:ea typeface="Open Sans Light" pitchFamily="34" charset="0"/>
                <a:cs typeface="Lao UI" panose="020B0502040204020203" pitchFamily="34" charset="0"/>
              </a:endParaRPr>
            </a:p>
          </p:txBody>
        </p:sp>
        <p:sp>
          <p:nvSpPr>
            <p:cNvPr id="48" name="Rectangle 38"/>
            <p:cNvSpPr/>
            <p:nvPr/>
          </p:nvSpPr>
          <p:spPr>
            <a:xfrm>
              <a:off x="6143636" y="2152323"/>
              <a:ext cx="1210588" cy="499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</a:rPr>
                <a:t>规模巨大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143504" y="2500312"/>
            <a:ext cx="636196" cy="636164"/>
            <a:chOff x="5143504" y="2500312"/>
            <a:chExt cx="636196" cy="636164"/>
          </a:xfrm>
        </p:grpSpPr>
        <p:sp>
          <p:nvSpPr>
            <p:cNvPr id="49" name="Rectangle 23"/>
            <p:cNvSpPr/>
            <p:nvPr/>
          </p:nvSpPr>
          <p:spPr>
            <a:xfrm>
              <a:off x="5143504" y="2500312"/>
              <a:ext cx="636196" cy="63616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Lao UI" panose="020B0502040204020203" pitchFamily="34" charset="0"/>
                <a:cs typeface="Lao UI" panose="020B0502040204020203" pitchFamily="34" charset="0"/>
              </a:endParaRPr>
            </a:p>
          </p:txBody>
        </p:sp>
        <p:grpSp>
          <p:nvGrpSpPr>
            <p:cNvPr id="50" name="Group 78"/>
            <p:cNvGrpSpPr/>
            <p:nvPr/>
          </p:nvGrpSpPr>
          <p:grpSpPr>
            <a:xfrm>
              <a:off x="5333133" y="2643188"/>
              <a:ext cx="272454" cy="363686"/>
              <a:chOff x="1868971" y="2767277"/>
              <a:chExt cx="274694" cy="366676"/>
            </a:xfrm>
            <a:solidFill>
              <a:schemeClr val="bg1"/>
            </a:solidFill>
          </p:grpSpPr>
          <p:sp>
            <p:nvSpPr>
              <p:cNvPr id="51" name="AutoShape 115"/>
              <p:cNvSpPr>
                <a:spLocks/>
              </p:cNvSpPr>
              <p:nvPr/>
            </p:nvSpPr>
            <p:spPr bwMode="auto">
              <a:xfrm>
                <a:off x="1868971" y="2767277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  <p:sp>
            <p:nvSpPr>
              <p:cNvPr id="52" name="AutoShape 116"/>
              <p:cNvSpPr>
                <a:spLocks/>
              </p:cNvSpPr>
              <p:nvPr/>
            </p:nvSpPr>
            <p:spPr bwMode="auto">
              <a:xfrm>
                <a:off x="1983479" y="2985030"/>
                <a:ext cx="45678" cy="6883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38100" tIns="38100" rIns="38100" bIns="38100" anchor="ctr"/>
              <a:lstStyle/>
              <a:p>
                <a:pPr defTabSz="457200"/>
                <a:endParaRPr lang="en-US" sz="300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Lao UI" panose="020B0502040204020203" pitchFamily="34" charset="0"/>
                  <a:cs typeface="Lao UI" panose="020B0502040204020203" pitchFamily="34" charset="0"/>
                </a:endParaRPr>
              </a:p>
            </p:txBody>
          </p:sp>
        </p:grpSp>
      </p:grpSp>
      <p:sp>
        <p:nvSpPr>
          <p:cNvPr id="64" name="文本框 63"/>
          <p:cNvSpPr txBox="1"/>
          <p:nvPr/>
        </p:nvSpPr>
        <p:spPr>
          <a:xfrm>
            <a:off x="708448" y="203158"/>
            <a:ext cx="292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市场机会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145056" y="156991"/>
            <a:ext cx="631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000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14107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16381574187e997b2c9de1ec6f89284451fdd7c2"/>
  <p:tag name="ISPRING_PRESENTATION_TITLE" val="黑板粉笔字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51008135147"/>
  <p:tag name="MH_LIBRARY" val="GRAPHIC"/>
  <p:tag name="TIMING" val="|2.3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SubTitle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SubTitleText"/>
  <p:tag name="MH" val="20151008134206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147"/>
  <p:tag name="MH_LIBRARY" val="GRAPHIC"/>
  <p:tag name="MH_TYPE" val="Other"/>
  <p:tag name="MH_ORDER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8|1|0.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0.9|0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2|0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20163246"/>
  <p:tag name="MH_LIBRARY" val="GRAPHIC"/>
  <p:tag name="MH_TYPE" val="Other"/>
  <p:tag name="MH_ORDER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206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主题">
  <a:themeElements>
    <a:clrScheme name="彩色粉笔纹理">
      <a:dk1>
        <a:srgbClr val="000000"/>
      </a:dk1>
      <a:lt1>
        <a:srgbClr val="FFFFFF"/>
      </a:lt1>
      <a:dk2>
        <a:srgbClr val="44546A"/>
      </a:dk2>
      <a:lt2>
        <a:srgbClr val="86B300"/>
      </a:lt2>
      <a:accent1>
        <a:srgbClr val="FFA9F8"/>
      </a:accent1>
      <a:accent2>
        <a:srgbClr val="FC838C"/>
      </a:accent2>
      <a:accent3>
        <a:srgbClr val="FBAA67"/>
      </a:accent3>
      <a:accent4>
        <a:srgbClr val="FBFA9A"/>
      </a:accent4>
      <a:accent5>
        <a:srgbClr val="8AE0D4"/>
      </a:accent5>
      <a:accent6>
        <a:srgbClr val="95D4F6"/>
      </a:accent6>
      <a:hlink>
        <a:srgbClr val="BB0A0B"/>
      </a:hlink>
      <a:folHlink>
        <a:srgbClr val="BB0A0B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1182</TotalTime>
  <Words>990</Words>
  <Application>Microsoft Office PowerPoint</Application>
  <PresentationFormat>全屏显示(16:9)</PresentationFormat>
  <Paragraphs>183</Paragraphs>
  <Slides>20</Slides>
  <Notes>20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Times New Roman</vt:lpstr>
      <vt:lpstr>华文细黑</vt:lpstr>
      <vt:lpstr>Arial</vt:lpstr>
      <vt:lpstr>宋体</vt:lpstr>
      <vt:lpstr>Mongolian Baiti</vt:lpstr>
      <vt:lpstr>Open Sans Light</vt:lpstr>
      <vt:lpstr>Calibri</vt:lpstr>
      <vt:lpstr>Open Sans</vt:lpstr>
      <vt:lpstr>微软雅黑</vt:lpstr>
      <vt:lpstr>方正正大黑简体</vt:lpstr>
      <vt:lpstr>Impact</vt:lpstr>
      <vt:lpstr>Lao UI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黑板粉笔字</dc:title>
  <dc:creator>dreamsummit</dc:creator>
  <cp:lastModifiedBy>LCY</cp:lastModifiedBy>
  <cp:revision>116</cp:revision>
  <dcterms:created xsi:type="dcterms:W3CDTF">2015-03-31T05:49:04Z</dcterms:created>
  <dcterms:modified xsi:type="dcterms:W3CDTF">2021-07-10T05:26:14Z</dcterms:modified>
</cp:coreProperties>
</file>